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05" r:id="rId2"/>
    <p:sldId id="306" r:id="rId3"/>
    <p:sldId id="257" r:id="rId4"/>
    <p:sldId id="424" r:id="rId5"/>
    <p:sldId id="423" r:id="rId6"/>
    <p:sldId id="335" r:id="rId7"/>
    <p:sldId id="427" r:id="rId8"/>
    <p:sldId id="374" r:id="rId9"/>
    <p:sldId id="375" r:id="rId10"/>
    <p:sldId id="376" r:id="rId11"/>
    <p:sldId id="429" r:id="rId12"/>
    <p:sldId id="430" r:id="rId13"/>
    <p:sldId id="396" r:id="rId14"/>
    <p:sldId id="431" r:id="rId15"/>
    <p:sldId id="428" r:id="rId16"/>
    <p:sldId id="418" r:id="rId17"/>
    <p:sldId id="419" r:id="rId18"/>
    <p:sldId id="420" r:id="rId19"/>
    <p:sldId id="307" r:id="rId20"/>
    <p:sldId id="258" r:id="rId21"/>
    <p:sldId id="425" r:id="rId22"/>
    <p:sldId id="426" r:id="rId23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5" autoAdjust="0"/>
    <p:restoredTop sz="75133" autoAdjust="0"/>
  </p:normalViewPr>
  <p:slideViewPr>
    <p:cSldViewPr snapToGrid="0">
      <p:cViewPr varScale="1">
        <p:scale>
          <a:sx n="51" d="100"/>
          <a:sy n="51" d="100"/>
        </p:scale>
        <p:origin x="127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83103277402367"/>
          <c:y val="0.19198207833968686"/>
          <c:w val="0.78500467519685047"/>
          <c:h val="0.602644488913488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Nykyinen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fixedVal"/>
            <c:noEndCap val="0"/>
            <c:val val="2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Sheet1!$A$2</c:f>
              <c:strCache>
                <c:ptCount val="1"/>
                <c:pt idx="0">
                  <c:v>Typpitase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22-41F5-90D7-113A8503E5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fixedVal"/>
            <c:noEndCap val="0"/>
            <c:val val="14.2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Sheet1!$A$2</c:f>
              <c:strCache>
                <c:ptCount val="1"/>
                <c:pt idx="0">
                  <c:v>Typpitase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822-41F5-90D7-113A8503E5AF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123"/>
        <c:overlap val="-33"/>
        <c:axId val="664258752"/>
        <c:axId val="664251536"/>
      </c:barChart>
      <c:catAx>
        <c:axId val="6642587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64251536"/>
        <c:crosses val="autoZero"/>
        <c:auto val="1"/>
        <c:lblAlgn val="ctr"/>
        <c:lblOffset val="100"/>
        <c:noMultiLvlLbl val="0"/>
      </c:catAx>
      <c:valAx>
        <c:axId val="6642515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258752"/>
        <c:crosses val="autoZero"/>
        <c:crossBetween val="between"/>
      </c:valAx>
      <c:spPr>
        <a:noFill/>
        <a:ln w="25400">
          <a:noFill/>
        </a:ln>
        <a:effectLst>
          <a:outerShdw blurRad="50800" dist="50800" dir="5400000" sx="2000" sy="2000" algn="ctr" rotWithShape="0">
            <a:srgbClr val="000000">
              <a:alpha val="43137"/>
            </a:srgbClr>
          </a:outerShdw>
        </a:effectLst>
      </c:spPr>
    </c:plotArea>
    <c:legend>
      <c:legendPos val="b"/>
      <c:layout>
        <c:manualLayout>
          <c:xMode val="edge"/>
          <c:yMode val="edge"/>
          <c:x val="0.24565842066171673"/>
          <c:y val="0.92228883905998593"/>
          <c:w val="0.56068302437770079"/>
          <c:h val="7.77111609400140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091412401574824E-2"/>
          <c:y val="0.12195711602133885"/>
          <c:w val="0.9259085875984252"/>
          <c:h val="0.805928100029029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Nykyinen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fixedVal"/>
            <c:noEndCap val="0"/>
            <c:val val="1.4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F7-496C-9ADC-B7A1D724AA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45841123141625E-2"/>
                  <c:y val="-2.218020753316118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3F-4674-B9E6-9BDF7D3A4E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fixedVal"/>
            <c:noEndCap val="0"/>
            <c:val val="0.2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-0.5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F7-496C-9ADC-B7A1D724AA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8"/>
        <c:overlap val="-27"/>
        <c:axId val="644326832"/>
        <c:axId val="644327488"/>
      </c:barChart>
      <c:catAx>
        <c:axId val="644326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44327488"/>
        <c:crosses val="autoZero"/>
        <c:auto val="1"/>
        <c:lblAlgn val="ctr"/>
        <c:lblOffset val="100"/>
        <c:noMultiLvlLbl val="0"/>
      </c:catAx>
      <c:valAx>
        <c:axId val="644327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4432683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96D85-3E5E-42F1-9754-F497680FD6EC}" type="datetimeFigureOut">
              <a:rPr lang="fi-FI" smtClean="0"/>
              <a:t>16.4.2019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467BC2-52A2-4442-823C-69F21F6B75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78930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05D274-9957-F14C-8EA2-7129B63473F4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4697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err="1"/>
              <a:t>This</a:t>
            </a:r>
            <a:r>
              <a:rPr lang="fi-FI" dirty="0"/>
              <a:t> </a:t>
            </a:r>
            <a:r>
              <a:rPr lang="fi-FI" dirty="0" err="1"/>
              <a:t>graph</a:t>
            </a:r>
            <a:r>
              <a:rPr lang="fi-FI" dirty="0"/>
              <a:t> </a:t>
            </a:r>
            <a:r>
              <a:rPr lang="fi-FI" dirty="0" err="1"/>
              <a:t>illustrates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current</a:t>
            </a:r>
            <a:r>
              <a:rPr lang="fi-FI" dirty="0"/>
              <a:t> </a:t>
            </a:r>
            <a:r>
              <a:rPr lang="fi-FI" dirty="0" err="1"/>
              <a:t>conventional</a:t>
            </a:r>
            <a:r>
              <a:rPr lang="fi-FI" dirty="0"/>
              <a:t> food </a:t>
            </a:r>
            <a:r>
              <a:rPr lang="fi-FI" dirty="0" err="1"/>
              <a:t>chain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05D274-9957-F14C-8EA2-7129B63473F4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80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err="1"/>
              <a:t>This</a:t>
            </a:r>
            <a:r>
              <a:rPr lang="fi-FI" dirty="0"/>
              <a:t> </a:t>
            </a:r>
            <a:r>
              <a:rPr lang="fi-FI" dirty="0" err="1"/>
              <a:t>graph</a:t>
            </a:r>
            <a:r>
              <a:rPr lang="fi-FI" dirty="0"/>
              <a:t> </a:t>
            </a:r>
            <a:r>
              <a:rPr lang="fi-FI" dirty="0" err="1"/>
              <a:t>illustrates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current</a:t>
            </a:r>
            <a:r>
              <a:rPr lang="fi-FI" dirty="0"/>
              <a:t> </a:t>
            </a:r>
            <a:r>
              <a:rPr lang="fi-FI" dirty="0" err="1"/>
              <a:t>conventional</a:t>
            </a:r>
            <a:r>
              <a:rPr lang="fi-FI" dirty="0"/>
              <a:t> food </a:t>
            </a:r>
            <a:r>
              <a:rPr lang="fi-FI" dirty="0" err="1"/>
              <a:t>chain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05D274-9957-F14C-8EA2-7129B63473F4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8861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AES is a </a:t>
            </a:r>
            <a:r>
              <a:rPr lang="fi-FI" dirty="0" err="1"/>
              <a:t>combination</a:t>
            </a:r>
            <a:r>
              <a:rPr lang="fi-FI" dirty="0"/>
              <a:t> of </a:t>
            </a:r>
            <a:r>
              <a:rPr lang="fi-FI" dirty="0" err="1"/>
              <a:t>primary</a:t>
            </a:r>
            <a:r>
              <a:rPr lang="fi-FI" dirty="0"/>
              <a:t> </a:t>
            </a:r>
            <a:r>
              <a:rPr lang="fi-FI" dirty="0" err="1"/>
              <a:t>producation</a:t>
            </a:r>
            <a:r>
              <a:rPr lang="fi-FI" dirty="0"/>
              <a:t> and food </a:t>
            </a:r>
            <a:r>
              <a:rPr lang="fi-FI" dirty="0" err="1"/>
              <a:t>processing</a:t>
            </a:r>
            <a:r>
              <a:rPr lang="fi-FI" dirty="0"/>
              <a:t> and </a:t>
            </a:r>
            <a:r>
              <a:rPr lang="fi-FI" dirty="0" err="1"/>
              <a:t>energy</a:t>
            </a:r>
            <a:r>
              <a:rPr lang="fi-FI" dirty="0"/>
              <a:t> </a:t>
            </a:r>
            <a:r>
              <a:rPr lang="fi-FI" dirty="0" err="1"/>
              <a:t>production</a:t>
            </a:r>
            <a:r>
              <a:rPr lang="fi-FI" dirty="0"/>
              <a:t> operating at </a:t>
            </a:r>
            <a:r>
              <a:rPr lang="fi-FI" dirty="0" err="1"/>
              <a:t>local</a:t>
            </a:r>
            <a:r>
              <a:rPr lang="fi-FI" dirty="0"/>
              <a:t> </a:t>
            </a:r>
            <a:r>
              <a:rPr lang="fi-FI" dirty="0" err="1"/>
              <a:t>scale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05D274-9957-F14C-8EA2-7129B63473F4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8598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68452-3929-4FD8-B15C-CAEB56E3F3DE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6251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05D274-9957-F14C-8EA2-7129B63473F4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482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85766" indent="-185766">
              <a:buFontTx/>
              <a:buChar char="-"/>
            </a:pPr>
            <a:r>
              <a:rPr lang="fi-FI" dirty="0" err="1"/>
              <a:t>Samsara</a:t>
            </a:r>
            <a:r>
              <a:rPr lang="fi-FI" dirty="0"/>
              <a:t> </a:t>
            </a:r>
            <a:r>
              <a:rPr lang="fi-FI" dirty="0" err="1"/>
              <a:t>bakery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68452-3929-4FD8-B15C-CAEB56E3F3DE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2767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85766" indent="-185766">
              <a:buFontTx/>
              <a:buChar char="-"/>
            </a:pPr>
            <a:r>
              <a:rPr lang="fi-FI" dirty="0" err="1"/>
              <a:t>Samsara</a:t>
            </a:r>
            <a:r>
              <a:rPr lang="fi-FI" dirty="0"/>
              <a:t> </a:t>
            </a:r>
            <a:r>
              <a:rPr lang="fi-FI" dirty="0" err="1"/>
              <a:t>bakery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68452-3929-4FD8-B15C-CAEB56E3F3DE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53356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05D274-9957-F14C-8EA2-7129B63473F4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5546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05D274-9957-F14C-8EA2-7129B63473F4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1593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05D274-9957-F14C-8EA2-7129B63473F4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61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DFA7D-848B-4BF4-88A6-5A2A063196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1244A8-2DD3-43F9-9F18-FF666C7291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122034-F9ED-464D-8375-5C7F10A67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5206D-4CDF-4A76-989E-66BEE20BF176}" type="datetimeFigureOut">
              <a:rPr lang="fi-FI" smtClean="0"/>
              <a:t>16.4.2019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8B2EC3-3F32-41A1-977E-99E4E16D8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B5921-6BFB-4C50-8D60-B45A3F18F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3479-BFCE-411F-BD39-757C6DC94F3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43924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7C182-133D-4AE1-AB69-EFB2EBDE4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0284B-40BB-47F0-B95E-C68D8FDCF1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E0515-837B-4C8D-AF4F-A57318450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5206D-4CDF-4A76-989E-66BEE20BF176}" type="datetimeFigureOut">
              <a:rPr lang="fi-FI" smtClean="0"/>
              <a:t>16.4.2019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47ED9-0E0D-40AE-9623-DA4EA43F4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F80155-869A-4FF0-9510-AD0FDDCCA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3479-BFCE-411F-BD39-757C6DC94F3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6965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46F1A-3506-4727-8075-CAF481AE3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613AD7-4537-42A3-9C59-216FD90E7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092100-7EA4-440A-807F-6C48809F7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5206D-4CDF-4A76-989E-66BEE20BF176}" type="datetimeFigureOut">
              <a:rPr lang="fi-FI" smtClean="0"/>
              <a:t>16.4.2019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96B16-1371-4BE3-A963-12D2F066A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836A7-8B3F-426D-A559-B514ADE7E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3479-BFCE-411F-BD39-757C6DC94F3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63430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29424-D372-45CB-A9B2-DF18D6C7A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7B8A0-2F84-4799-84A0-13777DE23B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9B196D-4F1A-4ECB-A4D8-F6EFE74F9D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FB6201-9671-4BC6-8F60-EE9B55210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5206D-4CDF-4A76-989E-66BEE20BF176}" type="datetimeFigureOut">
              <a:rPr lang="fi-FI" smtClean="0"/>
              <a:t>16.4.2019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4AF91A-8BFF-4942-BB5A-7387B04AF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C5FF76-7E2A-4DA7-9783-F9FFA38BF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3479-BFCE-411F-BD39-757C6DC94F3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44416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5D0CF-53FC-472B-AC73-3BE6619E3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9A36C5-DF7F-41A6-A736-5B2F91D546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449491-A453-4F21-ACEE-D0145FD7CA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BAFCBD-3A79-4922-9C81-5791E14019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227F78-85EA-48D0-A925-A63F38AFFF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58A6D5-3E3F-417A-8EEE-ED86D8D9B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5206D-4CDF-4A76-989E-66BEE20BF176}" type="datetimeFigureOut">
              <a:rPr lang="fi-FI" smtClean="0"/>
              <a:t>16.4.2019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710812-3258-446C-A6F5-86FC78A7E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A48A7B-A483-43AB-9C3B-C3B85C7AE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3479-BFCE-411F-BD39-757C6DC94F3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9594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DA346-E0B8-41FB-8118-4CB63D006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97041E-1E58-4DD6-9564-575640021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5206D-4CDF-4A76-989E-66BEE20BF176}" type="datetimeFigureOut">
              <a:rPr lang="fi-FI" smtClean="0"/>
              <a:t>16.4.2019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09A17E-E775-4412-9A17-991DA598F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FB035D-00E1-45AE-A302-1A2E8585D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3479-BFCE-411F-BD39-757C6DC94F3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4205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59F9CA-48C5-47F1-B3AF-93BDB2019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5206D-4CDF-4A76-989E-66BEE20BF176}" type="datetimeFigureOut">
              <a:rPr lang="fi-FI" smtClean="0"/>
              <a:t>16.4.2019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17E5BF-8D29-4DBD-A2E4-20F4B5F11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6A0E13-3EFA-456D-A26F-8FDBF5B74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3479-BFCE-411F-BD39-757C6DC94F3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5630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59DC5-BEC2-4FE2-9C92-9BDD82BA3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37271-CAA7-4E53-8FA1-4EC04043E4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436942-A860-4BAB-8D11-AC48A96C86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F670FC-76DF-458B-BA76-A4F7E585A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5206D-4CDF-4A76-989E-66BEE20BF176}" type="datetimeFigureOut">
              <a:rPr lang="fi-FI" smtClean="0"/>
              <a:t>16.4.2019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D51406-FD9B-44F9-88A4-EE1BBDEC5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3AFD6A-A3F4-424C-A65B-F7B7D53EE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3479-BFCE-411F-BD39-757C6DC94F3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44737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3C816-ADB7-4251-982A-97320849D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8E5273-3319-4ACB-822E-2F4481953E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B6CBAE-484F-411D-904B-4057483BDA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98794C-FE3B-481E-99C7-33775B54E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5206D-4CDF-4A76-989E-66BEE20BF176}" type="datetimeFigureOut">
              <a:rPr lang="fi-FI" smtClean="0"/>
              <a:t>16.4.2019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31B952-66D6-445C-8195-221484B54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CD87D1-75DE-4BF2-88C4-D98748BA4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3479-BFCE-411F-BD39-757C6DC94F3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954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11CC2-ED46-4745-8370-D0A9FA4AA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D44739-5814-4450-AC21-A993CFEF2A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2707AE-F75E-476A-9FC2-F1F28FEB6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5206D-4CDF-4A76-989E-66BEE20BF176}" type="datetimeFigureOut">
              <a:rPr lang="fi-FI" smtClean="0"/>
              <a:t>16.4.2019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96CB3-E9DC-485B-B206-184F9BA39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421BA-6B8D-43D4-BA06-2063838D0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3479-BFCE-411F-BD39-757C6DC94F3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27809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FA0815-F088-405F-B69C-35A2294E71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CD0192-B6D3-486A-80E8-DEED6D8601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5BD866-61F1-402A-87BA-4091B263F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5206D-4CDF-4A76-989E-66BEE20BF176}" type="datetimeFigureOut">
              <a:rPr lang="fi-FI" smtClean="0"/>
              <a:t>16.4.2019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2DBD1-AE00-431C-9607-F0EDE8A49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65322-CE50-450A-BC25-4786DE0AC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3479-BFCE-411F-BD39-757C6DC94F3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87598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Text Placeholder 2"/>
          <p:cNvSpPr>
            <a:spLocks noGrp="1"/>
          </p:cNvSpPr>
          <p:nvPr>
            <p:ph type="subTitle" idx="1" hasCustomPrompt="1"/>
          </p:nvPr>
        </p:nvSpPr>
        <p:spPr>
          <a:xfrm>
            <a:off x="914400" y="4267200"/>
            <a:ext cx="10363200" cy="1371600"/>
          </a:xfrm>
        </p:spPr>
        <p:txBody>
          <a:bodyPr/>
          <a:lstStyle>
            <a:lvl1pPr algn="ctr">
              <a:lnSpc>
                <a:spcPct val="90000"/>
              </a:lnSpc>
              <a:spcAft>
                <a:spcPct val="0"/>
              </a:spcAft>
              <a:defRPr b="1">
                <a:latin typeface="+mj-lt"/>
                <a:ea typeface="ＭＳ Ｐゴシック" charset="0"/>
                <a:cs typeface="Gotham Narrow Bold"/>
              </a:defRPr>
            </a:lvl1pPr>
          </a:lstStyle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add</a:t>
            </a:r>
            <a:r>
              <a:rPr lang="fi-FI" noProof="0" dirty="0"/>
              <a:t> </a:t>
            </a:r>
            <a:r>
              <a:rPr lang="fi-FI" noProof="0" dirty="0" err="1"/>
              <a:t>subtitle</a:t>
            </a:r>
            <a:endParaRPr lang="fi-FI" noProof="0" dirty="0"/>
          </a:p>
        </p:txBody>
      </p:sp>
      <p:sp>
        <p:nvSpPr>
          <p:cNvPr id="13" name="Title Placeholder 1"/>
          <p:cNvSpPr>
            <a:spLocks noGrp="1"/>
          </p:cNvSpPr>
          <p:nvPr>
            <p:ph type="ctrTitle" hasCustomPrompt="1"/>
          </p:nvPr>
        </p:nvSpPr>
        <p:spPr>
          <a:xfrm>
            <a:off x="914400" y="2708920"/>
            <a:ext cx="10363200" cy="1296144"/>
          </a:xfrm>
        </p:spPr>
        <p:txBody>
          <a:bodyPr anchor="ctr" anchorCtr="0"/>
          <a:lstStyle>
            <a:lvl1pPr algn="ctr">
              <a:lnSpc>
                <a:spcPct val="70000"/>
              </a:lnSpc>
              <a:defRPr sz="3600" b="1">
                <a:latin typeface="+mj-lt"/>
                <a:ea typeface="ＭＳ Ｐゴシック" charset="0"/>
                <a:cs typeface="Gotham Narrow Bold"/>
              </a:defRPr>
            </a:lvl1pPr>
          </a:lstStyle>
          <a:p>
            <a:pPr lvl="0"/>
            <a:r>
              <a:rPr lang="fi-FI" noProof="0" dirty="0"/>
              <a:t>CLICK TO ADD TITLE</a:t>
            </a:r>
          </a:p>
        </p:txBody>
      </p:sp>
      <p:grpSp>
        <p:nvGrpSpPr>
          <p:cNvPr id="19" name="Ryhmä 18"/>
          <p:cNvGrpSpPr/>
          <p:nvPr userDrawn="1"/>
        </p:nvGrpSpPr>
        <p:grpSpPr bwMode="black">
          <a:xfrm>
            <a:off x="336000" y="250732"/>
            <a:ext cx="2905952" cy="2042651"/>
            <a:chOff x="1311275" y="373063"/>
            <a:chExt cx="6524625" cy="6115050"/>
          </a:xfrm>
          <a:solidFill>
            <a:srgbClr val="00B08C"/>
          </a:solidFill>
        </p:grpSpPr>
        <p:sp>
          <p:nvSpPr>
            <p:cNvPr id="20" name="Rectangle 5"/>
            <p:cNvSpPr>
              <a:spLocks noChangeArrowheads="1"/>
            </p:cNvSpPr>
            <p:nvPr userDrawn="1"/>
          </p:nvSpPr>
          <p:spPr bwMode="black">
            <a:xfrm>
              <a:off x="4267200" y="5875338"/>
              <a:ext cx="609600" cy="6127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800"/>
            </a:p>
          </p:txBody>
        </p:sp>
        <p:sp>
          <p:nvSpPr>
            <p:cNvPr id="21" name="Rectangle 6"/>
            <p:cNvSpPr>
              <a:spLocks noChangeArrowheads="1"/>
            </p:cNvSpPr>
            <p:nvPr userDrawn="1"/>
          </p:nvSpPr>
          <p:spPr bwMode="black">
            <a:xfrm>
              <a:off x="4267200" y="373063"/>
              <a:ext cx="609600" cy="609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800"/>
            </a:p>
          </p:txBody>
        </p:sp>
        <p:sp>
          <p:nvSpPr>
            <p:cNvPr id="22" name="Freeform 7"/>
            <p:cNvSpPr>
              <a:spLocks noEditPoints="1"/>
            </p:cNvSpPr>
            <p:nvPr userDrawn="1"/>
          </p:nvSpPr>
          <p:spPr bwMode="black">
            <a:xfrm>
              <a:off x="1311275" y="1436688"/>
              <a:ext cx="6524625" cy="4152900"/>
            </a:xfrm>
            <a:custGeom>
              <a:avLst/>
              <a:gdLst>
                <a:gd name="T0" fmla="*/ 3947 w 4110"/>
                <a:gd name="T1" fmla="*/ 1670 h 2616"/>
                <a:gd name="T2" fmla="*/ 3459 w 4110"/>
                <a:gd name="T3" fmla="*/ 1403 h 2616"/>
                <a:gd name="T4" fmla="*/ 3294 w 4110"/>
                <a:gd name="T5" fmla="*/ 1199 h 2616"/>
                <a:gd name="T6" fmla="*/ 3062 w 4110"/>
                <a:gd name="T7" fmla="*/ 1048 h 2616"/>
                <a:gd name="T8" fmla="*/ 2897 w 4110"/>
                <a:gd name="T9" fmla="*/ 789 h 2616"/>
                <a:gd name="T10" fmla="*/ 2734 w 4110"/>
                <a:gd name="T11" fmla="*/ 314 h 2616"/>
                <a:gd name="T12" fmla="*/ 2417 w 4110"/>
                <a:gd name="T13" fmla="*/ 63 h 2616"/>
                <a:gd name="T14" fmla="*/ 2077 w 4110"/>
                <a:gd name="T15" fmla="*/ 19 h 2616"/>
                <a:gd name="T16" fmla="*/ 2204 w 4110"/>
                <a:gd name="T17" fmla="*/ 197 h 2616"/>
                <a:gd name="T18" fmla="*/ 2175 w 4110"/>
                <a:gd name="T19" fmla="*/ 357 h 2616"/>
                <a:gd name="T20" fmla="*/ 2041 w 4110"/>
                <a:gd name="T21" fmla="*/ 433 h 2616"/>
                <a:gd name="T22" fmla="*/ 1818 w 4110"/>
                <a:gd name="T23" fmla="*/ 362 h 2616"/>
                <a:gd name="T24" fmla="*/ 1518 w 4110"/>
                <a:gd name="T25" fmla="*/ 159 h 2616"/>
                <a:gd name="T26" fmla="*/ 1213 w 4110"/>
                <a:gd name="T27" fmla="*/ 130 h 2616"/>
                <a:gd name="T28" fmla="*/ 1198 w 4110"/>
                <a:gd name="T29" fmla="*/ 209 h 2616"/>
                <a:gd name="T30" fmla="*/ 1401 w 4110"/>
                <a:gd name="T31" fmla="*/ 481 h 2616"/>
                <a:gd name="T32" fmla="*/ 1555 w 4110"/>
                <a:gd name="T33" fmla="*/ 708 h 2616"/>
                <a:gd name="T34" fmla="*/ 1672 w 4110"/>
                <a:gd name="T35" fmla="*/ 796 h 2616"/>
                <a:gd name="T36" fmla="*/ 1405 w 4110"/>
                <a:gd name="T37" fmla="*/ 787 h 2616"/>
                <a:gd name="T38" fmla="*/ 1102 w 4110"/>
                <a:gd name="T39" fmla="*/ 558 h 2616"/>
                <a:gd name="T40" fmla="*/ 821 w 4110"/>
                <a:gd name="T41" fmla="*/ 395 h 2616"/>
                <a:gd name="T42" fmla="*/ 531 w 4110"/>
                <a:gd name="T43" fmla="*/ 426 h 2616"/>
                <a:gd name="T44" fmla="*/ 748 w 4110"/>
                <a:gd name="T45" fmla="*/ 537 h 2616"/>
                <a:gd name="T46" fmla="*/ 762 w 4110"/>
                <a:gd name="T47" fmla="*/ 704 h 2616"/>
                <a:gd name="T48" fmla="*/ 608 w 4110"/>
                <a:gd name="T49" fmla="*/ 689 h 2616"/>
                <a:gd name="T50" fmla="*/ 387 w 4110"/>
                <a:gd name="T51" fmla="*/ 529 h 2616"/>
                <a:gd name="T52" fmla="*/ 103 w 4110"/>
                <a:gd name="T53" fmla="*/ 499 h 2616"/>
                <a:gd name="T54" fmla="*/ 157 w 4110"/>
                <a:gd name="T55" fmla="*/ 597 h 2616"/>
                <a:gd name="T56" fmla="*/ 397 w 4110"/>
                <a:gd name="T57" fmla="*/ 913 h 2616"/>
                <a:gd name="T58" fmla="*/ 578 w 4110"/>
                <a:gd name="T59" fmla="*/ 1190 h 2616"/>
                <a:gd name="T60" fmla="*/ 954 w 4110"/>
                <a:gd name="T61" fmla="*/ 1253 h 2616"/>
                <a:gd name="T62" fmla="*/ 1184 w 4110"/>
                <a:gd name="T63" fmla="*/ 1316 h 2616"/>
                <a:gd name="T64" fmla="*/ 1250 w 4110"/>
                <a:gd name="T65" fmla="*/ 1526 h 2616"/>
                <a:gd name="T66" fmla="*/ 1365 w 4110"/>
                <a:gd name="T67" fmla="*/ 1691 h 2616"/>
                <a:gd name="T68" fmla="*/ 1601 w 4110"/>
                <a:gd name="T69" fmla="*/ 1766 h 2616"/>
                <a:gd name="T70" fmla="*/ 1384 w 4110"/>
                <a:gd name="T71" fmla="*/ 1823 h 2616"/>
                <a:gd name="T72" fmla="*/ 965 w 4110"/>
                <a:gd name="T73" fmla="*/ 1706 h 2616"/>
                <a:gd name="T74" fmla="*/ 971 w 4110"/>
                <a:gd name="T75" fmla="*/ 1890 h 2616"/>
                <a:gd name="T76" fmla="*/ 1173 w 4110"/>
                <a:gd name="T77" fmla="*/ 2136 h 2616"/>
                <a:gd name="T78" fmla="*/ 1534 w 4110"/>
                <a:gd name="T79" fmla="*/ 2226 h 2616"/>
                <a:gd name="T80" fmla="*/ 1883 w 4110"/>
                <a:gd name="T81" fmla="*/ 2182 h 2616"/>
                <a:gd name="T82" fmla="*/ 1985 w 4110"/>
                <a:gd name="T83" fmla="*/ 2299 h 2616"/>
                <a:gd name="T84" fmla="*/ 2154 w 4110"/>
                <a:gd name="T85" fmla="*/ 2418 h 2616"/>
                <a:gd name="T86" fmla="*/ 2476 w 4110"/>
                <a:gd name="T87" fmla="*/ 2413 h 2616"/>
                <a:gd name="T88" fmla="*/ 2797 w 4110"/>
                <a:gd name="T89" fmla="*/ 2585 h 2616"/>
                <a:gd name="T90" fmla="*/ 2803 w 4110"/>
                <a:gd name="T91" fmla="*/ 2395 h 2616"/>
                <a:gd name="T92" fmla="*/ 2594 w 4110"/>
                <a:gd name="T93" fmla="*/ 2119 h 2616"/>
                <a:gd name="T94" fmla="*/ 2403 w 4110"/>
                <a:gd name="T95" fmla="*/ 1960 h 2616"/>
                <a:gd name="T96" fmla="*/ 2426 w 4110"/>
                <a:gd name="T97" fmla="*/ 1890 h 2616"/>
                <a:gd name="T98" fmla="*/ 2663 w 4110"/>
                <a:gd name="T99" fmla="*/ 1996 h 2616"/>
                <a:gd name="T100" fmla="*/ 3012 w 4110"/>
                <a:gd name="T101" fmla="*/ 2088 h 2616"/>
                <a:gd name="T102" fmla="*/ 3156 w 4110"/>
                <a:gd name="T103" fmla="*/ 2125 h 2616"/>
                <a:gd name="T104" fmla="*/ 3035 w 4110"/>
                <a:gd name="T105" fmla="*/ 1900 h 2616"/>
                <a:gd name="T106" fmla="*/ 2837 w 4110"/>
                <a:gd name="T107" fmla="*/ 1698 h 2616"/>
                <a:gd name="T108" fmla="*/ 3185 w 4110"/>
                <a:gd name="T109" fmla="*/ 1746 h 2616"/>
                <a:gd name="T110" fmla="*/ 3440 w 4110"/>
                <a:gd name="T111" fmla="*/ 1741 h 2616"/>
                <a:gd name="T112" fmla="*/ 3596 w 4110"/>
                <a:gd name="T113" fmla="*/ 1842 h 2616"/>
                <a:gd name="T114" fmla="*/ 3951 w 4110"/>
                <a:gd name="T115" fmla="*/ 1816 h 2616"/>
                <a:gd name="T116" fmla="*/ 2246 w 4110"/>
                <a:gd name="T117" fmla="*/ 1449 h 2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110" h="2616">
                  <a:moveTo>
                    <a:pt x="4110" y="1887"/>
                  </a:moveTo>
                  <a:lnTo>
                    <a:pt x="4095" y="1858"/>
                  </a:lnTo>
                  <a:lnTo>
                    <a:pt x="4080" y="1829"/>
                  </a:lnTo>
                  <a:lnTo>
                    <a:pt x="4062" y="1802"/>
                  </a:lnTo>
                  <a:lnTo>
                    <a:pt x="4045" y="1777"/>
                  </a:lnTo>
                  <a:lnTo>
                    <a:pt x="4028" y="1754"/>
                  </a:lnTo>
                  <a:lnTo>
                    <a:pt x="4009" y="1731"/>
                  </a:lnTo>
                  <a:lnTo>
                    <a:pt x="3989" y="1710"/>
                  </a:lnTo>
                  <a:lnTo>
                    <a:pt x="3968" y="1689"/>
                  </a:lnTo>
                  <a:lnTo>
                    <a:pt x="3947" y="1670"/>
                  </a:lnTo>
                  <a:lnTo>
                    <a:pt x="3926" y="1652"/>
                  </a:lnTo>
                  <a:lnTo>
                    <a:pt x="3903" y="1635"/>
                  </a:lnTo>
                  <a:lnTo>
                    <a:pt x="3882" y="1618"/>
                  </a:lnTo>
                  <a:lnTo>
                    <a:pt x="3834" y="1589"/>
                  </a:lnTo>
                  <a:lnTo>
                    <a:pt x="3788" y="1560"/>
                  </a:lnTo>
                  <a:lnTo>
                    <a:pt x="3690" y="1512"/>
                  </a:lnTo>
                  <a:lnTo>
                    <a:pt x="3594" y="1468"/>
                  </a:lnTo>
                  <a:lnTo>
                    <a:pt x="3548" y="1447"/>
                  </a:lnTo>
                  <a:lnTo>
                    <a:pt x="3504" y="1426"/>
                  </a:lnTo>
                  <a:lnTo>
                    <a:pt x="3459" y="1403"/>
                  </a:lnTo>
                  <a:lnTo>
                    <a:pt x="3419" y="1378"/>
                  </a:lnTo>
                  <a:lnTo>
                    <a:pt x="3402" y="1364"/>
                  </a:lnTo>
                  <a:lnTo>
                    <a:pt x="3385" y="1351"/>
                  </a:lnTo>
                  <a:lnTo>
                    <a:pt x="3369" y="1336"/>
                  </a:lnTo>
                  <a:lnTo>
                    <a:pt x="3356" y="1318"/>
                  </a:lnTo>
                  <a:lnTo>
                    <a:pt x="3342" y="1299"/>
                  </a:lnTo>
                  <a:lnTo>
                    <a:pt x="3331" y="1282"/>
                  </a:lnTo>
                  <a:lnTo>
                    <a:pt x="3319" y="1263"/>
                  </a:lnTo>
                  <a:lnTo>
                    <a:pt x="3310" y="1242"/>
                  </a:lnTo>
                  <a:lnTo>
                    <a:pt x="3294" y="1199"/>
                  </a:lnTo>
                  <a:lnTo>
                    <a:pt x="3281" y="1157"/>
                  </a:lnTo>
                  <a:lnTo>
                    <a:pt x="3271" y="1115"/>
                  </a:lnTo>
                  <a:lnTo>
                    <a:pt x="3264" y="1073"/>
                  </a:lnTo>
                  <a:lnTo>
                    <a:pt x="3223" y="1076"/>
                  </a:lnTo>
                  <a:lnTo>
                    <a:pt x="3179" y="1076"/>
                  </a:lnTo>
                  <a:lnTo>
                    <a:pt x="3156" y="1075"/>
                  </a:lnTo>
                  <a:lnTo>
                    <a:pt x="3133" y="1071"/>
                  </a:lnTo>
                  <a:lnTo>
                    <a:pt x="3110" y="1065"/>
                  </a:lnTo>
                  <a:lnTo>
                    <a:pt x="3087" y="1057"/>
                  </a:lnTo>
                  <a:lnTo>
                    <a:pt x="3062" y="1048"/>
                  </a:lnTo>
                  <a:lnTo>
                    <a:pt x="3039" y="1034"/>
                  </a:lnTo>
                  <a:lnTo>
                    <a:pt x="3018" y="1019"/>
                  </a:lnTo>
                  <a:lnTo>
                    <a:pt x="2997" y="1000"/>
                  </a:lnTo>
                  <a:lnTo>
                    <a:pt x="2976" y="979"/>
                  </a:lnTo>
                  <a:lnTo>
                    <a:pt x="2956" y="952"/>
                  </a:lnTo>
                  <a:lnTo>
                    <a:pt x="2939" y="921"/>
                  </a:lnTo>
                  <a:lnTo>
                    <a:pt x="2924" y="886"/>
                  </a:lnTo>
                  <a:lnTo>
                    <a:pt x="2912" y="856"/>
                  </a:lnTo>
                  <a:lnTo>
                    <a:pt x="2905" y="823"/>
                  </a:lnTo>
                  <a:lnTo>
                    <a:pt x="2897" y="789"/>
                  </a:lnTo>
                  <a:lnTo>
                    <a:pt x="2889" y="752"/>
                  </a:lnTo>
                  <a:lnTo>
                    <a:pt x="2874" y="675"/>
                  </a:lnTo>
                  <a:lnTo>
                    <a:pt x="2857" y="593"/>
                  </a:lnTo>
                  <a:lnTo>
                    <a:pt x="2845" y="550"/>
                  </a:lnTo>
                  <a:lnTo>
                    <a:pt x="2834" y="508"/>
                  </a:lnTo>
                  <a:lnTo>
                    <a:pt x="2816" y="464"/>
                  </a:lnTo>
                  <a:lnTo>
                    <a:pt x="2797" y="422"/>
                  </a:lnTo>
                  <a:lnTo>
                    <a:pt x="2776" y="378"/>
                  </a:lnTo>
                  <a:lnTo>
                    <a:pt x="2749" y="335"/>
                  </a:lnTo>
                  <a:lnTo>
                    <a:pt x="2734" y="314"/>
                  </a:lnTo>
                  <a:lnTo>
                    <a:pt x="2718" y="293"/>
                  </a:lnTo>
                  <a:lnTo>
                    <a:pt x="2701" y="272"/>
                  </a:lnTo>
                  <a:lnTo>
                    <a:pt x="2682" y="251"/>
                  </a:lnTo>
                  <a:lnTo>
                    <a:pt x="2647" y="216"/>
                  </a:lnTo>
                  <a:lnTo>
                    <a:pt x="2611" y="184"/>
                  </a:lnTo>
                  <a:lnTo>
                    <a:pt x="2572" y="153"/>
                  </a:lnTo>
                  <a:lnTo>
                    <a:pt x="2534" y="126"/>
                  </a:lnTo>
                  <a:lnTo>
                    <a:pt x="2496" y="101"/>
                  </a:lnTo>
                  <a:lnTo>
                    <a:pt x="2457" y="80"/>
                  </a:lnTo>
                  <a:lnTo>
                    <a:pt x="2417" y="63"/>
                  </a:lnTo>
                  <a:lnTo>
                    <a:pt x="2377" y="46"/>
                  </a:lnTo>
                  <a:lnTo>
                    <a:pt x="2336" y="32"/>
                  </a:lnTo>
                  <a:lnTo>
                    <a:pt x="2296" y="21"/>
                  </a:lnTo>
                  <a:lnTo>
                    <a:pt x="2256" y="13"/>
                  </a:lnTo>
                  <a:lnTo>
                    <a:pt x="2215" y="5"/>
                  </a:lnTo>
                  <a:lnTo>
                    <a:pt x="2175" y="1"/>
                  </a:lnTo>
                  <a:lnTo>
                    <a:pt x="2135" y="0"/>
                  </a:lnTo>
                  <a:lnTo>
                    <a:pt x="2094" y="0"/>
                  </a:lnTo>
                  <a:lnTo>
                    <a:pt x="2054" y="1"/>
                  </a:lnTo>
                  <a:lnTo>
                    <a:pt x="2077" y="19"/>
                  </a:lnTo>
                  <a:lnTo>
                    <a:pt x="2098" y="34"/>
                  </a:lnTo>
                  <a:lnTo>
                    <a:pt x="2117" y="51"/>
                  </a:lnTo>
                  <a:lnTo>
                    <a:pt x="2135" y="71"/>
                  </a:lnTo>
                  <a:lnTo>
                    <a:pt x="2150" y="88"/>
                  </a:lnTo>
                  <a:lnTo>
                    <a:pt x="2163" y="105"/>
                  </a:lnTo>
                  <a:lnTo>
                    <a:pt x="2175" y="124"/>
                  </a:lnTo>
                  <a:lnTo>
                    <a:pt x="2185" y="142"/>
                  </a:lnTo>
                  <a:lnTo>
                    <a:pt x="2192" y="161"/>
                  </a:lnTo>
                  <a:lnTo>
                    <a:pt x="2200" y="178"/>
                  </a:lnTo>
                  <a:lnTo>
                    <a:pt x="2204" y="197"/>
                  </a:lnTo>
                  <a:lnTo>
                    <a:pt x="2208" y="215"/>
                  </a:lnTo>
                  <a:lnTo>
                    <a:pt x="2210" y="232"/>
                  </a:lnTo>
                  <a:lnTo>
                    <a:pt x="2210" y="249"/>
                  </a:lnTo>
                  <a:lnTo>
                    <a:pt x="2208" y="266"/>
                  </a:lnTo>
                  <a:lnTo>
                    <a:pt x="2206" y="284"/>
                  </a:lnTo>
                  <a:lnTo>
                    <a:pt x="2202" y="299"/>
                  </a:lnTo>
                  <a:lnTo>
                    <a:pt x="2198" y="314"/>
                  </a:lnTo>
                  <a:lnTo>
                    <a:pt x="2190" y="330"/>
                  </a:lnTo>
                  <a:lnTo>
                    <a:pt x="2183" y="343"/>
                  </a:lnTo>
                  <a:lnTo>
                    <a:pt x="2175" y="357"/>
                  </a:lnTo>
                  <a:lnTo>
                    <a:pt x="2165" y="370"/>
                  </a:lnTo>
                  <a:lnTo>
                    <a:pt x="2156" y="382"/>
                  </a:lnTo>
                  <a:lnTo>
                    <a:pt x="2144" y="391"/>
                  </a:lnTo>
                  <a:lnTo>
                    <a:pt x="2131" y="401"/>
                  </a:lnTo>
                  <a:lnTo>
                    <a:pt x="2117" y="410"/>
                  </a:lnTo>
                  <a:lnTo>
                    <a:pt x="2104" y="418"/>
                  </a:lnTo>
                  <a:lnTo>
                    <a:pt x="2089" y="424"/>
                  </a:lnTo>
                  <a:lnTo>
                    <a:pt x="2073" y="428"/>
                  </a:lnTo>
                  <a:lnTo>
                    <a:pt x="2058" y="431"/>
                  </a:lnTo>
                  <a:lnTo>
                    <a:pt x="2041" y="433"/>
                  </a:lnTo>
                  <a:lnTo>
                    <a:pt x="2023" y="435"/>
                  </a:lnTo>
                  <a:lnTo>
                    <a:pt x="1998" y="433"/>
                  </a:lnTo>
                  <a:lnTo>
                    <a:pt x="1975" y="431"/>
                  </a:lnTo>
                  <a:lnTo>
                    <a:pt x="1954" y="428"/>
                  </a:lnTo>
                  <a:lnTo>
                    <a:pt x="1933" y="422"/>
                  </a:lnTo>
                  <a:lnTo>
                    <a:pt x="1912" y="414"/>
                  </a:lnTo>
                  <a:lnTo>
                    <a:pt x="1893" y="407"/>
                  </a:lnTo>
                  <a:lnTo>
                    <a:pt x="1874" y="397"/>
                  </a:lnTo>
                  <a:lnTo>
                    <a:pt x="1854" y="385"/>
                  </a:lnTo>
                  <a:lnTo>
                    <a:pt x="1818" y="362"/>
                  </a:lnTo>
                  <a:lnTo>
                    <a:pt x="1781" y="335"/>
                  </a:lnTo>
                  <a:lnTo>
                    <a:pt x="1747" y="307"/>
                  </a:lnTo>
                  <a:lnTo>
                    <a:pt x="1710" y="278"/>
                  </a:lnTo>
                  <a:lnTo>
                    <a:pt x="1672" y="247"/>
                  </a:lnTo>
                  <a:lnTo>
                    <a:pt x="1632" y="220"/>
                  </a:lnTo>
                  <a:lnTo>
                    <a:pt x="1610" y="207"/>
                  </a:lnTo>
                  <a:lnTo>
                    <a:pt x="1589" y="193"/>
                  </a:lnTo>
                  <a:lnTo>
                    <a:pt x="1566" y="180"/>
                  </a:lnTo>
                  <a:lnTo>
                    <a:pt x="1543" y="168"/>
                  </a:lnTo>
                  <a:lnTo>
                    <a:pt x="1518" y="159"/>
                  </a:lnTo>
                  <a:lnTo>
                    <a:pt x="1491" y="149"/>
                  </a:lnTo>
                  <a:lnTo>
                    <a:pt x="1465" y="142"/>
                  </a:lnTo>
                  <a:lnTo>
                    <a:pt x="1436" y="134"/>
                  </a:lnTo>
                  <a:lnTo>
                    <a:pt x="1405" y="128"/>
                  </a:lnTo>
                  <a:lnTo>
                    <a:pt x="1374" y="124"/>
                  </a:lnTo>
                  <a:lnTo>
                    <a:pt x="1342" y="120"/>
                  </a:lnTo>
                  <a:lnTo>
                    <a:pt x="1305" y="120"/>
                  </a:lnTo>
                  <a:lnTo>
                    <a:pt x="1273" y="120"/>
                  </a:lnTo>
                  <a:lnTo>
                    <a:pt x="1242" y="124"/>
                  </a:lnTo>
                  <a:lnTo>
                    <a:pt x="1213" y="130"/>
                  </a:lnTo>
                  <a:lnTo>
                    <a:pt x="1184" y="138"/>
                  </a:lnTo>
                  <a:lnTo>
                    <a:pt x="1159" y="147"/>
                  </a:lnTo>
                  <a:lnTo>
                    <a:pt x="1134" y="157"/>
                  </a:lnTo>
                  <a:lnTo>
                    <a:pt x="1113" y="168"/>
                  </a:lnTo>
                  <a:lnTo>
                    <a:pt x="1092" y="180"/>
                  </a:lnTo>
                  <a:lnTo>
                    <a:pt x="1113" y="182"/>
                  </a:lnTo>
                  <a:lnTo>
                    <a:pt x="1130" y="186"/>
                  </a:lnTo>
                  <a:lnTo>
                    <a:pt x="1150" y="192"/>
                  </a:lnTo>
                  <a:lnTo>
                    <a:pt x="1167" y="195"/>
                  </a:lnTo>
                  <a:lnTo>
                    <a:pt x="1198" y="209"/>
                  </a:lnTo>
                  <a:lnTo>
                    <a:pt x="1226" y="224"/>
                  </a:lnTo>
                  <a:lnTo>
                    <a:pt x="1251" y="243"/>
                  </a:lnTo>
                  <a:lnTo>
                    <a:pt x="1274" y="264"/>
                  </a:lnTo>
                  <a:lnTo>
                    <a:pt x="1296" y="286"/>
                  </a:lnTo>
                  <a:lnTo>
                    <a:pt x="1315" y="311"/>
                  </a:lnTo>
                  <a:lnTo>
                    <a:pt x="1332" y="337"/>
                  </a:lnTo>
                  <a:lnTo>
                    <a:pt x="1347" y="364"/>
                  </a:lnTo>
                  <a:lnTo>
                    <a:pt x="1363" y="391"/>
                  </a:lnTo>
                  <a:lnTo>
                    <a:pt x="1376" y="422"/>
                  </a:lnTo>
                  <a:lnTo>
                    <a:pt x="1401" y="481"/>
                  </a:lnTo>
                  <a:lnTo>
                    <a:pt x="1426" y="541"/>
                  </a:lnTo>
                  <a:lnTo>
                    <a:pt x="1436" y="564"/>
                  </a:lnTo>
                  <a:lnTo>
                    <a:pt x="1447" y="585"/>
                  </a:lnTo>
                  <a:lnTo>
                    <a:pt x="1461" y="606"/>
                  </a:lnTo>
                  <a:lnTo>
                    <a:pt x="1474" y="625"/>
                  </a:lnTo>
                  <a:lnTo>
                    <a:pt x="1488" y="645"/>
                  </a:lnTo>
                  <a:lnTo>
                    <a:pt x="1503" y="662"/>
                  </a:lnTo>
                  <a:lnTo>
                    <a:pt x="1520" y="677"/>
                  </a:lnTo>
                  <a:lnTo>
                    <a:pt x="1538" y="693"/>
                  </a:lnTo>
                  <a:lnTo>
                    <a:pt x="1555" y="708"/>
                  </a:lnTo>
                  <a:lnTo>
                    <a:pt x="1576" y="721"/>
                  </a:lnTo>
                  <a:lnTo>
                    <a:pt x="1595" y="733"/>
                  </a:lnTo>
                  <a:lnTo>
                    <a:pt x="1616" y="744"/>
                  </a:lnTo>
                  <a:lnTo>
                    <a:pt x="1639" y="754"/>
                  </a:lnTo>
                  <a:lnTo>
                    <a:pt x="1662" y="764"/>
                  </a:lnTo>
                  <a:lnTo>
                    <a:pt x="1687" y="771"/>
                  </a:lnTo>
                  <a:lnTo>
                    <a:pt x="1714" y="779"/>
                  </a:lnTo>
                  <a:lnTo>
                    <a:pt x="1703" y="785"/>
                  </a:lnTo>
                  <a:lnTo>
                    <a:pt x="1687" y="790"/>
                  </a:lnTo>
                  <a:lnTo>
                    <a:pt x="1672" y="796"/>
                  </a:lnTo>
                  <a:lnTo>
                    <a:pt x="1651" y="802"/>
                  </a:lnTo>
                  <a:lnTo>
                    <a:pt x="1630" y="806"/>
                  </a:lnTo>
                  <a:lnTo>
                    <a:pt x="1605" y="810"/>
                  </a:lnTo>
                  <a:lnTo>
                    <a:pt x="1578" y="812"/>
                  </a:lnTo>
                  <a:lnTo>
                    <a:pt x="1551" y="812"/>
                  </a:lnTo>
                  <a:lnTo>
                    <a:pt x="1518" y="812"/>
                  </a:lnTo>
                  <a:lnTo>
                    <a:pt x="1490" y="808"/>
                  </a:lnTo>
                  <a:lnTo>
                    <a:pt x="1461" y="802"/>
                  </a:lnTo>
                  <a:lnTo>
                    <a:pt x="1432" y="796"/>
                  </a:lnTo>
                  <a:lnTo>
                    <a:pt x="1405" y="787"/>
                  </a:lnTo>
                  <a:lnTo>
                    <a:pt x="1378" y="777"/>
                  </a:lnTo>
                  <a:lnTo>
                    <a:pt x="1353" y="765"/>
                  </a:lnTo>
                  <a:lnTo>
                    <a:pt x="1328" y="752"/>
                  </a:lnTo>
                  <a:lnTo>
                    <a:pt x="1303" y="737"/>
                  </a:lnTo>
                  <a:lnTo>
                    <a:pt x="1280" y="721"/>
                  </a:lnTo>
                  <a:lnTo>
                    <a:pt x="1257" y="702"/>
                  </a:lnTo>
                  <a:lnTo>
                    <a:pt x="1234" y="685"/>
                  </a:lnTo>
                  <a:lnTo>
                    <a:pt x="1188" y="643"/>
                  </a:lnTo>
                  <a:lnTo>
                    <a:pt x="1142" y="598"/>
                  </a:lnTo>
                  <a:lnTo>
                    <a:pt x="1102" y="558"/>
                  </a:lnTo>
                  <a:lnTo>
                    <a:pt x="1059" y="518"/>
                  </a:lnTo>
                  <a:lnTo>
                    <a:pt x="1036" y="501"/>
                  </a:lnTo>
                  <a:lnTo>
                    <a:pt x="1013" y="483"/>
                  </a:lnTo>
                  <a:lnTo>
                    <a:pt x="990" y="466"/>
                  </a:lnTo>
                  <a:lnTo>
                    <a:pt x="965" y="451"/>
                  </a:lnTo>
                  <a:lnTo>
                    <a:pt x="938" y="435"/>
                  </a:lnTo>
                  <a:lnTo>
                    <a:pt x="912" y="424"/>
                  </a:lnTo>
                  <a:lnTo>
                    <a:pt x="883" y="412"/>
                  </a:lnTo>
                  <a:lnTo>
                    <a:pt x="854" y="403"/>
                  </a:lnTo>
                  <a:lnTo>
                    <a:pt x="821" y="395"/>
                  </a:lnTo>
                  <a:lnTo>
                    <a:pt x="789" y="389"/>
                  </a:lnTo>
                  <a:lnTo>
                    <a:pt x="754" y="385"/>
                  </a:lnTo>
                  <a:lnTo>
                    <a:pt x="718" y="385"/>
                  </a:lnTo>
                  <a:lnTo>
                    <a:pt x="683" y="385"/>
                  </a:lnTo>
                  <a:lnTo>
                    <a:pt x="649" y="389"/>
                  </a:lnTo>
                  <a:lnTo>
                    <a:pt x="620" y="395"/>
                  </a:lnTo>
                  <a:lnTo>
                    <a:pt x="591" y="403"/>
                  </a:lnTo>
                  <a:lnTo>
                    <a:pt x="568" y="410"/>
                  </a:lnTo>
                  <a:lnTo>
                    <a:pt x="547" y="418"/>
                  </a:lnTo>
                  <a:lnTo>
                    <a:pt x="531" y="426"/>
                  </a:lnTo>
                  <a:lnTo>
                    <a:pt x="520" y="433"/>
                  </a:lnTo>
                  <a:lnTo>
                    <a:pt x="562" y="441"/>
                  </a:lnTo>
                  <a:lnTo>
                    <a:pt x="608" y="455"/>
                  </a:lnTo>
                  <a:lnTo>
                    <a:pt x="631" y="464"/>
                  </a:lnTo>
                  <a:lnTo>
                    <a:pt x="652" y="474"/>
                  </a:lnTo>
                  <a:lnTo>
                    <a:pt x="675" y="483"/>
                  </a:lnTo>
                  <a:lnTo>
                    <a:pt x="695" y="495"/>
                  </a:lnTo>
                  <a:lnTo>
                    <a:pt x="716" y="508"/>
                  </a:lnTo>
                  <a:lnTo>
                    <a:pt x="733" y="522"/>
                  </a:lnTo>
                  <a:lnTo>
                    <a:pt x="748" y="537"/>
                  </a:lnTo>
                  <a:lnTo>
                    <a:pt x="764" y="554"/>
                  </a:lnTo>
                  <a:lnTo>
                    <a:pt x="773" y="572"/>
                  </a:lnTo>
                  <a:lnTo>
                    <a:pt x="783" y="591"/>
                  </a:lnTo>
                  <a:lnTo>
                    <a:pt x="789" y="610"/>
                  </a:lnTo>
                  <a:lnTo>
                    <a:pt x="791" y="631"/>
                  </a:lnTo>
                  <a:lnTo>
                    <a:pt x="789" y="648"/>
                  </a:lnTo>
                  <a:lnTo>
                    <a:pt x="785" y="666"/>
                  </a:lnTo>
                  <a:lnTo>
                    <a:pt x="779" y="679"/>
                  </a:lnTo>
                  <a:lnTo>
                    <a:pt x="771" y="693"/>
                  </a:lnTo>
                  <a:lnTo>
                    <a:pt x="762" y="704"/>
                  </a:lnTo>
                  <a:lnTo>
                    <a:pt x="750" y="714"/>
                  </a:lnTo>
                  <a:lnTo>
                    <a:pt x="739" y="719"/>
                  </a:lnTo>
                  <a:lnTo>
                    <a:pt x="723" y="725"/>
                  </a:lnTo>
                  <a:lnTo>
                    <a:pt x="710" y="727"/>
                  </a:lnTo>
                  <a:lnTo>
                    <a:pt x="693" y="727"/>
                  </a:lnTo>
                  <a:lnTo>
                    <a:pt x="677" y="725"/>
                  </a:lnTo>
                  <a:lnTo>
                    <a:pt x="660" y="721"/>
                  </a:lnTo>
                  <a:lnTo>
                    <a:pt x="643" y="714"/>
                  </a:lnTo>
                  <a:lnTo>
                    <a:pt x="626" y="702"/>
                  </a:lnTo>
                  <a:lnTo>
                    <a:pt x="608" y="689"/>
                  </a:lnTo>
                  <a:lnTo>
                    <a:pt x="591" y="673"/>
                  </a:lnTo>
                  <a:lnTo>
                    <a:pt x="572" y="654"/>
                  </a:lnTo>
                  <a:lnTo>
                    <a:pt x="553" y="635"/>
                  </a:lnTo>
                  <a:lnTo>
                    <a:pt x="531" y="618"/>
                  </a:lnTo>
                  <a:lnTo>
                    <a:pt x="508" y="600"/>
                  </a:lnTo>
                  <a:lnTo>
                    <a:pt x="485" y="583"/>
                  </a:lnTo>
                  <a:lnTo>
                    <a:pt x="462" y="568"/>
                  </a:lnTo>
                  <a:lnTo>
                    <a:pt x="439" y="554"/>
                  </a:lnTo>
                  <a:lnTo>
                    <a:pt x="414" y="541"/>
                  </a:lnTo>
                  <a:lnTo>
                    <a:pt x="387" y="529"/>
                  </a:lnTo>
                  <a:lnTo>
                    <a:pt x="361" y="520"/>
                  </a:lnTo>
                  <a:lnTo>
                    <a:pt x="334" y="510"/>
                  </a:lnTo>
                  <a:lnTo>
                    <a:pt x="307" y="503"/>
                  </a:lnTo>
                  <a:lnTo>
                    <a:pt x="278" y="497"/>
                  </a:lnTo>
                  <a:lnTo>
                    <a:pt x="249" y="491"/>
                  </a:lnTo>
                  <a:lnTo>
                    <a:pt x="220" y="489"/>
                  </a:lnTo>
                  <a:lnTo>
                    <a:pt x="192" y="489"/>
                  </a:lnTo>
                  <a:lnTo>
                    <a:pt x="161" y="489"/>
                  </a:lnTo>
                  <a:lnTo>
                    <a:pt x="132" y="493"/>
                  </a:lnTo>
                  <a:lnTo>
                    <a:pt x="103" y="499"/>
                  </a:lnTo>
                  <a:lnTo>
                    <a:pt x="78" y="504"/>
                  </a:lnTo>
                  <a:lnTo>
                    <a:pt x="53" y="514"/>
                  </a:lnTo>
                  <a:lnTo>
                    <a:pt x="32" y="524"/>
                  </a:lnTo>
                  <a:lnTo>
                    <a:pt x="13" y="535"/>
                  </a:lnTo>
                  <a:lnTo>
                    <a:pt x="0" y="547"/>
                  </a:lnTo>
                  <a:lnTo>
                    <a:pt x="34" y="550"/>
                  </a:lnTo>
                  <a:lnTo>
                    <a:pt x="67" y="558"/>
                  </a:lnTo>
                  <a:lnTo>
                    <a:pt x="98" y="570"/>
                  </a:lnTo>
                  <a:lnTo>
                    <a:pt x="128" y="581"/>
                  </a:lnTo>
                  <a:lnTo>
                    <a:pt x="157" y="597"/>
                  </a:lnTo>
                  <a:lnTo>
                    <a:pt x="184" y="616"/>
                  </a:lnTo>
                  <a:lnTo>
                    <a:pt x="211" y="637"/>
                  </a:lnTo>
                  <a:lnTo>
                    <a:pt x="236" y="660"/>
                  </a:lnTo>
                  <a:lnTo>
                    <a:pt x="261" y="687"/>
                  </a:lnTo>
                  <a:lnTo>
                    <a:pt x="284" y="718"/>
                  </a:lnTo>
                  <a:lnTo>
                    <a:pt x="307" y="750"/>
                  </a:lnTo>
                  <a:lnTo>
                    <a:pt x="330" y="785"/>
                  </a:lnTo>
                  <a:lnTo>
                    <a:pt x="353" y="825"/>
                  </a:lnTo>
                  <a:lnTo>
                    <a:pt x="374" y="867"/>
                  </a:lnTo>
                  <a:lnTo>
                    <a:pt x="397" y="913"/>
                  </a:lnTo>
                  <a:lnTo>
                    <a:pt x="418" y="961"/>
                  </a:lnTo>
                  <a:lnTo>
                    <a:pt x="432" y="990"/>
                  </a:lnTo>
                  <a:lnTo>
                    <a:pt x="445" y="1019"/>
                  </a:lnTo>
                  <a:lnTo>
                    <a:pt x="460" y="1046"/>
                  </a:lnTo>
                  <a:lnTo>
                    <a:pt x="476" y="1073"/>
                  </a:lnTo>
                  <a:lnTo>
                    <a:pt x="493" y="1100"/>
                  </a:lnTo>
                  <a:lnTo>
                    <a:pt x="512" y="1124"/>
                  </a:lnTo>
                  <a:lnTo>
                    <a:pt x="531" y="1148"/>
                  </a:lnTo>
                  <a:lnTo>
                    <a:pt x="554" y="1169"/>
                  </a:lnTo>
                  <a:lnTo>
                    <a:pt x="578" y="1190"/>
                  </a:lnTo>
                  <a:lnTo>
                    <a:pt x="604" y="1207"/>
                  </a:lnTo>
                  <a:lnTo>
                    <a:pt x="633" y="1222"/>
                  </a:lnTo>
                  <a:lnTo>
                    <a:pt x="664" y="1236"/>
                  </a:lnTo>
                  <a:lnTo>
                    <a:pt x="698" y="1247"/>
                  </a:lnTo>
                  <a:lnTo>
                    <a:pt x="735" y="1255"/>
                  </a:lnTo>
                  <a:lnTo>
                    <a:pt x="775" y="1261"/>
                  </a:lnTo>
                  <a:lnTo>
                    <a:pt x="818" y="1263"/>
                  </a:lnTo>
                  <a:lnTo>
                    <a:pt x="860" y="1263"/>
                  </a:lnTo>
                  <a:lnTo>
                    <a:pt x="906" y="1257"/>
                  </a:lnTo>
                  <a:lnTo>
                    <a:pt x="954" y="1253"/>
                  </a:lnTo>
                  <a:lnTo>
                    <a:pt x="1000" y="1249"/>
                  </a:lnTo>
                  <a:lnTo>
                    <a:pt x="1025" y="1249"/>
                  </a:lnTo>
                  <a:lnTo>
                    <a:pt x="1048" y="1251"/>
                  </a:lnTo>
                  <a:lnTo>
                    <a:pt x="1071" y="1253"/>
                  </a:lnTo>
                  <a:lnTo>
                    <a:pt x="1092" y="1257"/>
                  </a:lnTo>
                  <a:lnTo>
                    <a:pt x="1113" y="1265"/>
                  </a:lnTo>
                  <a:lnTo>
                    <a:pt x="1134" y="1274"/>
                  </a:lnTo>
                  <a:lnTo>
                    <a:pt x="1154" y="1286"/>
                  </a:lnTo>
                  <a:lnTo>
                    <a:pt x="1171" y="1299"/>
                  </a:lnTo>
                  <a:lnTo>
                    <a:pt x="1184" y="1316"/>
                  </a:lnTo>
                  <a:lnTo>
                    <a:pt x="1198" y="1332"/>
                  </a:lnTo>
                  <a:lnTo>
                    <a:pt x="1207" y="1349"/>
                  </a:lnTo>
                  <a:lnTo>
                    <a:pt x="1215" y="1366"/>
                  </a:lnTo>
                  <a:lnTo>
                    <a:pt x="1223" y="1384"/>
                  </a:lnTo>
                  <a:lnTo>
                    <a:pt x="1228" y="1401"/>
                  </a:lnTo>
                  <a:lnTo>
                    <a:pt x="1232" y="1418"/>
                  </a:lnTo>
                  <a:lnTo>
                    <a:pt x="1236" y="1435"/>
                  </a:lnTo>
                  <a:lnTo>
                    <a:pt x="1242" y="1472"/>
                  </a:lnTo>
                  <a:lnTo>
                    <a:pt x="1248" y="1508"/>
                  </a:lnTo>
                  <a:lnTo>
                    <a:pt x="1250" y="1526"/>
                  </a:lnTo>
                  <a:lnTo>
                    <a:pt x="1255" y="1543"/>
                  </a:lnTo>
                  <a:lnTo>
                    <a:pt x="1259" y="1560"/>
                  </a:lnTo>
                  <a:lnTo>
                    <a:pt x="1267" y="1578"/>
                  </a:lnTo>
                  <a:lnTo>
                    <a:pt x="1276" y="1597"/>
                  </a:lnTo>
                  <a:lnTo>
                    <a:pt x="1288" y="1616"/>
                  </a:lnTo>
                  <a:lnTo>
                    <a:pt x="1299" y="1633"/>
                  </a:lnTo>
                  <a:lnTo>
                    <a:pt x="1313" y="1649"/>
                  </a:lnTo>
                  <a:lnTo>
                    <a:pt x="1328" y="1664"/>
                  </a:lnTo>
                  <a:lnTo>
                    <a:pt x="1346" y="1677"/>
                  </a:lnTo>
                  <a:lnTo>
                    <a:pt x="1365" y="1691"/>
                  </a:lnTo>
                  <a:lnTo>
                    <a:pt x="1386" y="1702"/>
                  </a:lnTo>
                  <a:lnTo>
                    <a:pt x="1407" y="1712"/>
                  </a:lnTo>
                  <a:lnTo>
                    <a:pt x="1432" y="1721"/>
                  </a:lnTo>
                  <a:lnTo>
                    <a:pt x="1457" y="1729"/>
                  </a:lnTo>
                  <a:lnTo>
                    <a:pt x="1486" y="1737"/>
                  </a:lnTo>
                  <a:lnTo>
                    <a:pt x="1514" y="1743"/>
                  </a:lnTo>
                  <a:lnTo>
                    <a:pt x="1547" y="1746"/>
                  </a:lnTo>
                  <a:lnTo>
                    <a:pt x="1580" y="1750"/>
                  </a:lnTo>
                  <a:lnTo>
                    <a:pt x="1616" y="1754"/>
                  </a:lnTo>
                  <a:lnTo>
                    <a:pt x="1601" y="1766"/>
                  </a:lnTo>
                  <a:lnTo>
                    <a:pt x="1584" y="1777"/>
                  </a:lnTo>
                  <a:lnTo>
                    <a:pt x="1564" y="1787"/>
                  </a:lnTo>
                  <a:lnTo>
                    <a:pt x="1545" y="1794"/>
                  </a:lnTo>
                  <a:lnTo>
                    <a:pt x="1524" y="1802"/>
                  </a:lnTo>
                  <a:lnTo>
                    <a:pt x="1503" y="1808"/>
                  </a:lnTo>
                  <a:lnTo>
                    <a:pt x="1480" y="1814"/>
                  </a:lnTo>
                  <a:lnTo>
                    <a:pt x="1457" y="1817"/>
                  </a:lnTo>
                  <a:lnTo>
                    <a:pt x="1434" y="1821"/>
                  </a:lnTo>
                  <a:lnTo>
                    <a:pt x="1409" y="1823"/>
                  </a:lnTo>
                  <a:lnTo>
                    <a:pt x="1384" y="1823"/>
                  </a:lnTo>
                  <a:lnTo>
                    <a:pt x="1359" y="1823"/>
                  </a:lnTo>
                  <a:lnTo>
                    <a:pt x="1309" y="1821"/>
                  </a:lnTo>
                  <a:lnTo>
                    <a:pt x="1257" y="1816"/>
                  </a:lnTo>
                  <a:lnTo>
                    <a:pt x="1207" y="1806"/>
                  </a:lnTo>
                  <a:lnTo>
                    <a:pt x="1157" y="1793"/>
                  </a:lnTo>
                  <a:lnTo>
                    <a:pt x="1109" y="1777"/>
                  </a:lnTo>
                  <a:lnTo>
                    <a:pt x="1063" y="1760"/>
                  </a:lnTo>
                  <a:lnTo>
                    <a:pt x="1021" y="1739"/>
                  </a:lnTo>
                  <a:lnTo>
                    <a:pt x="983" y="1718"/>
                  </a:lnTo>
                  <a:lnTo>
                    <a:pt x="965" y="1706"/>
                  </a:lnTo>
                  <a:lnTo>
                    <a:pt x="950" y="1693"/>
                  </a:lnTo>
                  <a:lnTo>
                    <a:pt x="935" y="1679"/>
                  </a:lnTo>
                  <a:lnTo>
                    <a:pt x="921" y="1668"/>
                  </a:lnTo>
                  <a:lnTo>
                    <a:pt x="923" y="1700"/>
                  </a:lnTo>
                  <a:lnTo>
                    <a:pt x="927" y="1733"/>
                  </a:lnTo>
                  <a:lnTo>
                    <a:pt x="933" y="1766"/>
                  </a:lnTo>
                  <a:lnTo>
                    <a:pt x="940" y="1798"/>
                  </a:lnTo>
                  <a:lnTo>
                    <a:pt x="948" y="1829"/>
                  </a:lnTo>
                  <a:lnTo>
                    <a:pt x="960" y="1860"/>
                  </a:lnTo>
                  <a:lnTo>
                    <a:pt x="971" y="1890"/>
                  </a:lnTo>
                  <a:lnTo>
                    <a:pt x="985" y="1919"/>
                  </a:lnTo>
                  <a:lnTo>
                    <a:pt x="998" y="1948"/>
                  </a:lnTo>
                  <a:lnTo>
                    <a:pt x="1015" y="1975"/>
                  </a:lnTo>
                  <a:lnTo>
                    <a:pt x="1033" y="2002"/>
                  </a:lnTo>
                  <a:lnTo>
                    <a:pt x="1052" y="2027"/>
                  </a:lnTo>
                  <a:lnTo>
                    <a:pt x="1073" y="2052"/>
                  </a:lnTo>
                  <a:lnTo>
                    <a:pt x="1096" y="2075"/>
                  </a:lnTo>
                  <a:lnTo>
                    <a:pt x="1121" y="2096"/>
                  </a:lnTo>
                  <a:lnTo>
                    <a:pt x="1146" y="2117"/>
                  </a:lnTo>
                  <a:lnTo>
                    <a:pt x="1173" y="2136"/>
                  </a:lnTo>
                  <a:lnTo>
                    <a:pt x="1202" y="2153"/>
                  </a:lnTo>
                  <a:lnTo>
                    <a:pt x="1232" y="2169"/>
                  </a:lnTo>
                  <a:lnTo>
                    <a:pt x="1265" y="2182"/>
                  </a:lnTo>
                  <a:lnTo>
                    <a:pt x="1298" y="2196"/>
                  </a:lnTo>
                  <a:lnTo>
                    <a:pt x="1334" y="2205"/>
                  </a:lnTo>
                  <a:lnTo>
                    <a:pt x="1370" y="2215"/>
                  </a:lnTo>
                  <a:lnTo>
                    <a:pt x="1409" y="2221"/>
                  </a:lnTo>
                  <a:lnTo>
                    <a:pt x="1447" y="2224"/>
                  </a:lnTo>
                  <a:lnTo>
                    <a:pt x="1490" y="2226"/>
                  </a:lnTo>
                  <a:lnTo>
                    <a:pt x="1534" y="2226"/>
                  </a:lnTo>
                  <a:lnTo>
                    <a:pt x="1578" y="2224"/>
                  </a:lnTo>
                  <a:lnTo>
                    <a:pt x="1624" y="2219"/>
                  </a:lnTo>
                  <a:lnTo>
                    <a:pt x="1672" y="2213"/>
                  </a:lnTo>
                  <a:lnTo>
                    <a:pt x="1722" y="2201"/>
                  </a:lnTo>
                  <a:lnTo>
                    <a:pt x="1772" y="2190"/>
                  </a:lnTo>
                  <a:lnTo>
                    <a:pt x="1808" y="2182"/>
                  </a:lnTo>
                  <a:lnTo>
                    <a:pt x="1839" y="2178"/>
                  </a:lnTo>
                  <a:lnTo>
                    <a:pt x="1854" y="2178"/>
                  </a:lnTo>
                  <a:lnTo>
                    <a:pt x="1870" y="2180"/>
                  </a:lnTo>
                  <a:lnTo>
                    <a:pt x="1883" y="2182"/>
                  </a:lnTo>
                  <a:lnTo>
                    <a:pt x="1897" y="2186"/>
                  </a:lnTo>
                  <a:lnTo>
                    <a:pt x="1908" y="2192"/>
                  </a:lnTo>
                  <a:lnTo>
                    <a:pt x="1920" y="2199"/>
                  </a:lnTo>
                  <a:lnTo>
                    <a:pt x="1931" y="2207"/>
                  </a:lnTo>
                  <a:lnTo>
                    <a:pt x="1941" y="2217"/>
                  </a:lnTo>
                  <a:lnTo>
                    <a:pt x="1950" y="2228"/>
                  </a:lnTo>
                  <a:lnTo>
                    <a:pt x="1960" y="2244"/>
                  </a:lnTo>
                  <a:lnTo>
                    <a:pt x="1968" y="2259"/>
                  </a:lnTo>
                  <a:lnTo>
                    <a:pt x="1975" y="2276"/>
                  </a:lnTo>
                  <a:lnTo>
                    <a:pt x="1985" y="2299"/>
                  </a:lnTo>
                  <a:lnTo>
                    <a:pt x="1996" y="2320"/>
                  </a:lnTo>
                  <a:lnTo>
                    <a:pt x="2010" y="2340"/>
                  </a:lnTo>
                  <a:lnTo>
                    <a:pt x="2025" y="2357"/>
                  </a:lnTo>
                  <a:lnTo>
                    <a:pt x="2041" y="2370"/>
                  </a:lnTo>
                  <a:lnTo>
                    <a:pt x="2058" y="2384"/>
                  </a:lnTo>
                  <a:lnTo>
                    <a:pt x="2075" y="2393"/>
                  </a:lnTo>
                  <a:lnTo>
                    <a:pt x="2094" y="2403"/>
                  </a:lnTo>
                  <a:lnTo>
                    <a:pt x="2114" y="2409"/>
                  </a:lnTo>
                  <a:lnTo>
                    <a:pt x="2133" y="2414"/>
                  </a:lnTo>
                  <a:lnTo>
                    <a:pt x="2154" y="2418"/>
                  </a:lnTo>
                  <a:lnTo>
                    <a:pt x="2175" y="2420"/>
                  </a:lnTo>
                  <a:lnTo>
                    <a:pt x="2196" y="2420"/>
                  </a:lnTo>
                  <a:lnTo>
                    <a:pt x="2217" y="2420"/>
                  </a:lnTo>
                  <a:lnTo>
                    <a:pt x="2238" y="2420"/>
                  </a:lnTo>
                  <a:lnTo>
                    <a:pt x="2259" y="2418"/>
                  </a:lnTo>
                  <a:lnTo>
                    <a:pt x="2307" y="2413"/>
                  </a:lnTo>
                  <a:lnTo>
                    <a:pt x="2354" y="2409"/>
                  </a:lnTo>
                  <a:lnTo>
                    <a:pt x="2396" y="2409"/>
                  </a:lnTo>
                  <a:lnTo>
                    <a:pt x="2438" y="2411"/>
                  </a:lnTo>
                  <a:lnTo>
                    <a:pt x="2476" y="2413"/>
                  </a:lnTo>
                  <a:lnTo>
                    <a:pt x="2515" y="2418"/>
                  </a:lnTo>
                  <a:lnTo>
                    <a:pt x="2549" y="2428"/>
                  </a:lnTo>
                  <a:lnTo>
                    <a:pt x="2584" y="2438"/>
                  </a:lnTo>
                  <a:lnTo>
                    <a:pt x="2618" y="2451"/>
                  </a:lnTo>
                  <a:lnTo>
                    <a:pt x="2649" y="2466"/>
                  </a:lnTo>
                  <a:lnTo>
                    <a:pt x="2680" y="2485"/>
                  </a:lnTo>
                  <a:lnTo>
                    <a:pt x="2711" y="2505"/>
                  </a:lnTo>
                  <a:lnTo>
                    <a:pt x="2739" y="2530"/>
                  </a:lnTo>
                  <a:lnTo>
                    <a:pt x="2768" y="2555"/>
                  </a:lnTo>
                  <a:lnTo>
                    <a:pt x="2797" y="2585"/>
                  </a:lnTo>
                  <a:lnTo>
                    <a:pt x="2826" y="2616"/>
                  </a:lnTo>
                  <a:lnTo>
                    <a:pt x="2828" y="2589"/>
                  </a:lnTo>
                  <a:lnTo>
                    <a:pt x="2830" y="2562"/>
                  </a:lnTo>
                  <a:lnTo>
                    <a:pt x="2828" y="2537"/>
                  </a:lnTo>
                  <a:lnTo>
                    <a:pt x="2828" y="2510"/>
                  </a:lnTo>
                  <a:lnTo>
                    <a:pt x="2824" y="2487"/>
                  </a:lnTo>
                  <a:lnTo>
                    <a:pt x="2820" y="2462"/>
                  </a:lnTo>
                  <a:lnTo>
                    <a:pt x="2816" y="2439"/>
                  </a:lnTo>
                  <a:lnTo>
                    <a:pt x="2809" y="2416"/>
                  </a:lnTo>
                  <a:lnTo>
                    <a:pt x="2803" y="2395"/>
                  </a:lnTo>
                  <a:lnTo>
                    <a:pt x="2795" y="2374"/>
                  </a:lnTo>
                  <a:lnTo>
                    <a:pt x="2786" y="2353"/>
                  </a:lnTo>
                  <a:lnTo>
                    <a:pt x="2776" y="2334"/>
                  </a:lnTo>
                  <a:lnTo>
                    <a:pt x="2755" y="2295"/>
                  </a:lnTo>
                  <a:lnTo>
                    <a:pt x="2732" y="2261"/>
                  </a:lnTo>
                  <a:lnTo>
                    <a:pt x="2707" y="2226"/>
                  </a:lnTo>
                  <a:lnTo>
                    <a:pt x="2680" y="2198"/>
                  </a:lnTo>
                  <a:lnTo>
                    <a:pt x="2651" y="2169"/>
                  </a:lnTo>
                  <a:lnTo>
                    <a:pt x="2622" y="2144"/>
                  </a:lnTo>
                  <a:lnTo>
                    <a:pt x="2594" y="2119"/>
                  </a:lnTo>
                  <a:lnTo>
                    <a:pt x="2567" y="2098"/>
                  </a:lnTo>
                  <a:lnTo>
                    <a:pt x="2540" y="2080"/>
                  </a:lnTo>
                  <a:lnTo>
                    <a:pt x="2513" y="2063"/>
                  </a:lnTo>
                  <a:lnTo>
                    <a:pt x="2490" y="2048"/>
                  </a:lnTo>
                  <a:lnTo>
                    <a:pt x="2471" y="2032"/>
                  </a:lnTo>
                  <a:lnTo>
                    <a:pt x="2453" y="2019"/>
                  </a:lnTo>
                  <a:lnTo>
                    <a:pt x="2438" y="2004"/>
                  </a:lnTo>
                  <a:lnTo>
                    <a:pt x="2425" y="1988"/>
                  </a:lnTo>
                  <a:lnTo>
                    <a:pt x="2413" y="1973"/>
                  </a:lnTo>
                  <a:lnTo>
                    <a:pt x="2403" y="1960"/>
                  </a:lnTo>
                  <a:lnTo>
                    <a:pt x="2396" y="1944"/>
                  </a:lnTo>
                  <a:lnTo>
                    <a:pt x="2390" y="1931"/>
                  </a:lnTo>
                  <a:lnTo>
                    <a:pt x="2384" y="1915"/>
                  </a:lnTo>
                  <a:lnTo>
                    <a:pt x="2380" y="1902"/>
                  </a:lnTo>
                  <a:lnTo>
                    <a:pt x="2377" y="1888"/>
                  </a:lnTo>
                  <a:lnTo>
                    <a:pt x="2375" y="1862"/>
                  </a:lnTo>
                  <a:lnTo>
                    <a:pt x="2373" y="1837"/>
                  </a:lnTo>
                  <a:lnTo>
                    <a:pt x="2390" y="1856"/>
                  </a:lnTo>
                  <a:lnTo>
                    <a:pt x="2407" y="1873"/>
                  </a:lnTo>
                  <a:lnTo>
                    <a:pt x="2426" y="1890"/>
                  </a:lnTo>
                  <a:lnTo>
                    <a:pt x="2446" y="1906"/>
                  </a:lnTo>
                  <a:lnTo>
                    <a:pt x="2467" y="1919"/>
                  </a:lnTo>
                  <a:lnTo>
                    <a:pt x="2486" y="1931"/>
                  </a:lnTo>
                  <a:lnTo>
                    <a:pt x="2507" y="1942"/>
                  </a:lnTo>
                  <a:lnTo>
                    <a:pt x="2528" y="1954"/>
                  </a:lnTo>
                  <a:lnTo>
                    <a:pt x="2549" y="1963"/>
                  </a:lnTo>
                  <a:lnTo>
                    <a:pt x="2572" y="1971"/>
                  </a:lnTo>
                  <a:lnTo>
                    <a:pt x="2594" y="1979"/>
                  </a:lnTo>
                  <a:lnTo>
                    <a:pt x="2617" y="1986"/>
                  </a:lnTo>
                  <a:lnTo>
                    <a:pt x="2663" y="1996"/>
                  </a:lnTo>
                  <a:lnTo>
                    <a:pt x="2709" y="2004"/>
                  </a:lnTo>
                  <a:lnTo>
                    <a:pt x="2747" y="2009"/>
                  </a:lnTo>
                  <a:lnTo>
                    <a:pt x="2786" y="2017"/>
                  </a:lnTo>
                  <a:lnTo>
                    <a:pt x="2822" y="2025"/>
                  </a:lnTo>
                  <a:lnTo>
                    <a:pt x="2858" y="2032"/>
                  </a:lnTo>
                  <a:lnTo>
                    <a:pt x="2891" y="2042"/>
                  </a:lnTo>
                  <a:lnTo>
                    <a:pt x="2924" y="2052"/>
                  </a:lnTo>
                  <a:lnTo>
                    <a:pt x="2954" y="2063"/>
                  </a:lnTo>
                  <a:lnTo>
                    <a:pt x="2983" y="2075"/>
                  </a:lnTo>
                  <a:lnTo>
                    <a:pt x="3012" y="2088"/>
                  </a:lnTo>
                  <a:lnTo>
                    <a:pt x="3037" y="2102"/>
                  </a:lnTo>
                  <a:lnTo>
                    <a:pt x="3062" y="2117"/>
                  </a:lnTo>
                  <a:lnTo>
                    <a:pt x="3085" y="2134"/>
                  </a:lnTo>
                  <a:lnTo>
                    <a:pt x="3106" y="2151"/>
                  </a:lnTo>
                  <a:lnTo>
                    <a:pt x="3125" y="2169"/>
                  </a:lnTo>
                  <a:lnTo>
                    <a:pt x="3143" y="2188"/>
                  </a:lnTo>
                  <a:lnTo>
                    <a:pt x="3160" y="2209"/>
                  </a:lnTo>
                  <a:lnTo>
                    <a:pt x="3160" y="2180"/>
                  </a:lnTo>
                  <a:lnTo>
                    <a:pt x="3160" y="2151"/>
                  </a:lnTo>
                  <a:lnTo>
                    <a:pt x="3156" y="2125"/>
                  </a:lnTo>
                  <a:lnTo>
                    <a:pt x="3152" y="2100"/>
                  </a:lnTo>
                  <a:lnTo>
                    <a:pt x="3146" y="2075"/>
                  </a:lnTo>
                  <a:lnTo>
                    <a:pt x="3139" y="2052"/>
                  </a:lnTo>
                  <a:lnTo>
                    <a:pt x="3129" y="2029"/>
                  </a:lnTo>
                  <a:lnTo>
                    <a:pt x="3120" y="2008"/>
                  </a:lnTo>
                  <a:lnTo>
                    <a:pt x="3106" y="1988"/>
                  </a:lnTo>
                  <a:lnTo>
                    <a:pt x="3095" y="1969"/>
                  </a:lnTo>
                  <a:lnTo>
                    <a:pt x="3081" y="1950"/>
                  </a:lnTo>
                  <a:lnTo>
                    <a:pt x="3066" y="1933"/>
                  </a:lnTo>
                  <a:lnTo>
                    <a:pt x="3035" y="1900"/>
                  </a:lnTo>
                  <a:lnTo>
                    <a:pt x="3004" y="1871"/>
                  </a:lnTo>
                  <a:lnTo>
                    <a:pt x="2937" y="1817"/>
                  </a:lnTo>
                  <a:lnTo>
                    <a:pt x="2876" y="1769"/>
                  </a:lnTo>
                  <a:lnTo>
                    <a:pt x="2849" y="1746"/>
                  </a:lnTo>
                  <a:lnTo>
                    <a:pt x="2828" y="1721"/>
                  </a:lnTo>
                  <a:lnTo>
                    <a:pt x="2818" y="1710"/>
                  </a:lnTo>
                  <a:lnTo>
                    <a:pt x="2810" y="1698"/>
                  </a:lnTo>
                  <a:lnTo>
                    <a:pt x="2803" y="1685"/>
                  </a:lnTo>
                  <a:lnTo>
                    <a:pt x="2799" y="1673"/>
                  </a:lnTo>
                  <a:lnTo>
                    <a:pt x="2837" y="1698"/>
                  </a:lnTo>
                  <a:lnTo>
                    <a:pt x="2876" y="1718"/>
                  </a:lnTo>
                  <a:lnTo>
                    <a:pt x="2910" y="1735"/>
                  </a:lnTo>
                  <a:lnTo>
                    <a:pt x="2947" y="1746"/>
                  </a:lnTo>
                  <a:lnTo>
                    <a:pt x="2983" y="1756"/>
                  </a:lnTo>
                  <a:lnTo>
                    <a:pt x="3020" y="1760"/>
                  </a:lnTo>
                  <a:lnTo>
                    <a:pt x="3058" y="1762"/>
                  </a:lnTo>
                  <a:lnTo>
                    <a:pt x="3098" y="1760"/>
                  </a:lnTo>
                  <a:lnTo>
                    <a:pt x="3125" y="1758"/>
                  </a:lnTo>
                  <a:lnTo>
                    <a:pt x="3156" y="1752"/>
                  </a:lnTo>
                  <a:lnTo>
                    <a:pt x="3185" y="1746"/>
                  </a:lnTo>
                  <a:lnTo>
                    <a:pt x="3216" y="1739"/>
                  </a:lnTo>
                  <a:lnTo>
                    <a:pt x="3244" y="1733"/>
                  </a:lnTo>
                  <a:lnTo>
                    <a:pt x="3275" y="1727"/>
                  </a:lnTo>
                  <a:lnTo>
                    <a:pt x="3306" y="1723"/>
                  </a:lnTo>
                  <a:lnTo>
                    <a:pt x="3337" y="1721"/>
                  </a:lnTo>
                  <a:lnTo>
                    <a:pt x="3367" y="1721"/>
                  </a:lnTo>
                  <a:lnTo>
                    <a:pt x="3396" y="1725"/>
                  </a:lnTo>
                  <a:lnTo>
                    <a:pt x="3411" y="1729"/>
                  </a:lnTo>
                  <a:lnTo>
                    <a:pt x="3427" y="1735"/>
                  </a:lnTo>
                  <a:lnTo>
                    <a:pt x="3440" y="1741"/>
                  </a:lnTo>
                  <a:lnTo>
                    <a:pt x="3456" y="1746"/>
                  </a:lnTo>
                  <a:lnTo>
                    <a:pt x="3469" y="1756"/>
                  </a:lnTo>
                  <a:lnTo>
                    <a:pt x="3484" y="1766"/>
                  </a:lnTo>
                  <a:lnTo>
                    <a:pt x="3498" y="1777"/>
                  </a:lnTo>
                  <a:lnTo>
                    <a:pt x="3511" y="1791"/>
                  </a:lnTo>
                  <a:lnTo>
                    <a:pt x="3525" y="1806"/>
                  </a:lnTo>
                  <a:lnTo>
                    <a:pt x="3538" y="1823"/>
                  </a:lnTo>
                  <a:lnTo>
                    <a:pt x="3552" y="1840"/>
                  </a:lnTo>
                  <a:lnTo>
                    <a:pt x="3563" y="1862"/>
                  </a:lnTo>
                  <a:lnTo>
                    <a:pt x="3596" y="1842"/>
                  </a:lnTo>
                  <a:lnTo>
                    <a:pt x="3630" y="1827"/>
                  </a:lnTo>
                  <a:lnTo>
                    <a:pt x="3665" y="1814"/>
                  </a:lnTo>
                  <a:lnTo>
                    <a:pt x="3699" y="1804"/>
                  </a:lnTo>
                  <a:lnTo>
                    <a:pt x="3736" y="1798"/>
                  </a:lnTo>
                  <a:lnTo>
                    <a:pt x="3772" y="1794"/>
                  </a:lnTo>
                  <a:lnTo>
                    <a:pt x="3809" y="1794"/>
                  </a:lnTo>
                  <a:lnTo>
                    <a:pt x="3843" y="1796"/>
                  </a:lnTo>
                  <a:lnTo>
                    <a:pt x="3880" y="1800"/>
                  </a:lnTo>
                  <a:lnTo>
                    <a:pt x="3916" y="1808"/>
                  </a:lnTo>
                  <a:lnTo>
                    <a:pt x="3951" y="1816"/>
                  </a:lnTo>
                  <a:lnTo>
                    <a:pt x="3986" y="1827"/>
                  </a:lnTo>
                  <a:lnTo>
                    <a:pt x="4018" y="1839"/>
                  </a:lnTo>
                  <a:lnTo>
                    <a:pt x="4051" y="1854"/>
                  </a:lnTo>
                  <a:lnTo>
                    <a:pt x="4080" y="1869"/>
                  </a:lnTo>
                  <a:lnTo>
                    <a:pt x="4110" y="1887"/>
                  </a:lnTo>
                  <a:close/>
                  <a:moveTo>
                    <a:pt x="2246" y="1449"/>
                  </a:moveTo>
                  <a:lnTo>
                    <a:pt x="1862" y="1449"/>
                  </a:lnTo>
                  <a:lnTo>
                    <a:pt x="1862" y="1063"/>
                  </a:lnTo>
                  <a:lnTo>
                    <a:pt x="2246" y="1063"/>
                  </a:lnTo>
                  <a:lnTo>
                    <a:pt x="2246" y="14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800"/>
            </a:p>
          </p:txBody>
        </p:sp>
      </p:grp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C139DF-555F-4884-A52D-5104D268AD44}" type="datetime1">
              <a:rPr lang="en-GB" smtClean="0"/>
              <a:t>16/04/2019</a:t>
            </a:fld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Presentation Name / Firstname Lastname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9315E-5A66-CF44-AE5D-C333B2F730C4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2150724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2927652" y="692696"/>
            <a:ext cx="8832981" cy="1249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>
              <a:defRPr sz="3000" baseline="0"/>
            </a:lvl1pPr>
          </a:lstStyle>
          <a:p>
            <a:pPr lvl="0"/>
            <a:r>
              <a:rPr lang="fi-FI" dirty="0" err="1"/>
              <a:t>Click</a:t>
            </a:r>
            <a:r>
              <a:rPr lang="fi-FI" dirty="0"/>
              <a:t> to </a:t>
            </a:r>
            <a:r>
              <a:rPr lang="fi-FI" dirty="0" err="1"/>
              <a:t>add</a:t>
            </a:r>
            <a:r>
              <a:rPr lang="fi-FI" dirty="0"/>
              <a:t> </a:t>
            </a:r>
            <a:r>
              <a:rPr lang="fi-FI" dirty="0" err="1"/>
              <a:t>title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idx="1" hasCustomPrompt="1"/>
          </p:nvPr>
        </p:nvSpPr>
        <p:spPr bwMode="auto">
          <a:xfrm>
            <a:off x="623392" y="2204865"/>
            <a:ext cx="11179125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 marL="257168" indent="-188114">
              <a:lnSpc>
                <a:spcPct val="80000"/>
              </a:lnSpc>
              <a:buClr>
                <a:schemeClr val="tx1"/>
              </a:buClr>
              <a:buFont typeface="Arial"/>
              <a:buChar char="•"/>
              <a:defRPr>
                <a:latin typeface="+mn-lt"/>
                <a:cs typeface="Gotham Narrow Book"/>
              </a:defRPr>
            </a:lvl1pPr>
            <a:lvl2pPr marL="544102" indent="-257168">
              <a:lnSpc>
                <a:spcPct val="80000"/>
              </a:lnSpc>
              <a:buFont typeface="Arial"/>
              <a:buChar char="•"/>
              <a:defRPr>
                <a:latin typeface="+mn-lt"/>
                <a:cs typeface="Gotham Narrow Book"/>
              </a:defRPr>
            </a:lvl2pPr>
            <a:lvl3pPr>
              <a:lnSpc>
                <a:spcPct val="80000"/>
              </a:lnSpc>
              <a:defRPr>
                <a:latin typeface="+mn-lt"/>
                <a:cs typeface="Gotham Narrow Book"/>
              </a:defRPr>
            </a:lvl3pPr>
            <a:lvl4pPr>
              <a:lnSpc>
                <a:spcPct val="80000"/>
              </a:lnSpc>
              <a:defRPr>
                <a:latin typeface="+mn-lt"/>
                <a:cs typeface="Gotham Narrow Book"/>
              </a:defRPr>
            </a:lvl4pPr>
            <a:lvl5pPr>
              <a:lnSpc>
                <a:spcPct val="80000"/>
              </a:lnSpc>
              <a:defRPr>
                <a:latin typeface="+mn-lt"/>
                <a:cs typeface="Gotham Narrow Book"/>
              </a:defRPr>
            </a:lvl5pPr>
          </a:lstStyle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add</a:t>
            </a:r>
            <a:r>
              <a:rPr lang="fi-FI" noProof="0" dirty="0"/>
              <a:t> </a:t>
            </a:r>
            <a:r>
              <a:rPr lang="fi-FI" noProof="0" dirty="0" err="1"/>
              <a:t>text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en-US" noProof="0" dirty="0"/>
          </a:p>
        </p:txBody>
      </p:sp>
      <p:grpSp>
        <p:nvGrpSpPr>
          <p:cNvPr id="14" name="Ryhmä 13"/>
          <p:cNvGrpSpPr/>
          <p:nvPr userDrawn="1"/>
        </p:nvGrpSpPr>
        <p:grpSpPr bwMode="black">
          <a:xfrm>
            <a:off x="336001" y="250732"/>
            <a:ext cx="2288035" cy="1608305"/>
            <a:chOff x="1311275" y="373063"/>
            <a:chExt cx="6524625" cy="6115050"/>
          </a:xfrm>
          <a:solidFill>
            <a:srgbClr val="00B08C"/>
          </a:solidFill>
        </p:grpSpPr>
        <p:sp>
          <p:nvSpPr>
            <p:cNvPr id="15" name="Rectangle 5"/>
            <p:cNvSpPr>
              <a:spLocks noChangeArrowheads="1"/>
            </p:cNvSpPr>
            <p:nvPr userDrawn="1"/>
          </p:nvSpPr>
          <p:spPr bwMode="black">
            <a:xfrm>
              <a:off x="4267200" y="5875338"/>
              <a:ext cx="609600" cy="6127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800"/>
            </a:p>
          </p:txBody>
        </p:sp>
        <p:sp>
          <p:nvSpPr>
            <p:cNvPr id="16" name="Rectangle 6"/>
            <p:cNvSpPr>
              <a:spLocks noChangeArrowheads="1"/>
            </p:cNvSpPr>
            <p:nvPr userDrawn="1"/>
          </p:nvSpPr>
          <p:spPr bwMode="black">
            <a:xfrm>
              <a:off x="4267200" y="373063"/>
              <a:ext cx="609600" cy="609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800"/>
            </a:p>
          </p:txBody>
        </p:sp>
        <p:sp>
          <p:nvSpPr>
            <p:cNvPr id="17" name="Freeform 7"/>
            <p:cNvSpPr>
              <a:spLocks noEditPoints="1"/>
            </p:cNvSpPr>
            <p:nvPr userDrawn="1"/>
          </p:nvSpPr>
          <p:spPr bwMode="black">
            <a:xfrm>
              <a:off x="1311275" y="1436688"/>
              <a:ext cx="6524625" cy="4152900"/>
            </a:xfrm>
            <a:custGeom>
              <a:avLst/>
              <a:gdLst>
                <a:gd name="T0" fmla="*/ 3947 w 4110"/>
                <a:gd name="T1" fmla="*/ 1670 h 2616"/>
                <a:gd name="T2" fmla="*/ 3459 w 4110"/>
                <a:gd name="T3" fmla="*/ 1403 h 2616"/>
                <a:gd name="T4" fmla="*/ 3294 w 4110"/>
                <a:gd name="T5" fmla="*/ 1199 h 2616"/>
                <a:gd name="T6" fmla="*/ 3062 w 4110"/>
                <a:gd name="T7" fmla="*/ 1048 h 2616"/>
                <a:gd name="T8" fmla="*/ 2897 w 4110"/>
                <a:gd name="T9" fmla="*/ 789 h 2616"/>
                <a:gd name="T10" fmla="*/ 2734 w 4110"/>
                <a:gd name="T11" fmla="*/ 314 h 2616"/>
                <a:gd name="T12" fmla="*/ 2417 w 4110"/>
                <a:gd name="T13" fmla="*/ 63 h 2616"/>
                <a:gd name="T14" fmla="*/ 2077 w 4110"/>
                <a:gd name="T15" fmla="*/ 19 h 2616"/>
                <a:gd name="T16" fmla="*/ 2204 w 4110"/>
                <a:gd name="T17" fmla="*/ 197 h 2616"/>
                <a:gd name="T18" fmla="*/ 2175 w 4110"/>
                <a:gd name="T19" fmla="*/ 357 h 2616"/>
                <a:gd name="T20" fmla="*/ 2041 w 4110"/>
                <a:gd name="T21" fmla="*/ 433 h 2616"/>
                <a:gd name="T22" fmla="*/ 1818 w 4110"/>
                <a:gd name="T23" fmla="*/ 362 h 2616"/>
                <a:gd name="T24" fmla="*/ 1518 w 4110"/>
                <a:gd name="T25" fmla="*/ 159 h 2616"/>
                <a:gd name="T26" fmla="*/ 1213 w 4110"/>
                <a:gd name="T27" fmla="*/ 130 h 2616"/>
                <a:gd name="T28" fmla="*/ 1198 w 4110"/>
                <a:gd name="T29" fmla="*/ 209 h 2616"/>
                <a:gd name="T30" fmla="*/ 1401 w 4110"/>
                <a:gd name="T31" fmla="*/ 481 h 2616"/>
                <a:gd name="T32" fmla="*/ 1555 w 4110"/>
                <a:gd name="T33" fmla="*/ 708 h 2616"/>
                <a:gd name="T34" fmla="*/ 1672 w 4110"/>
                <a:gd name="T35" fmla="*/ 796 h 2616"/>
                <a:gd name="T36" fmla="*/ 1405 w 4110"/>
                <a:gd name="T37" fmla="*/ 787 h 2616"/>
                <a:gd name="T38" fmla="*/ 1102 w 4110"/>
                <a:gd name="T39" fmla="*/ 558 h 2616"/>
                <a:gd name="T40" fmla="*/ 821 w 4110"/>
                <a:gd name="T41" fmla="*/ 395 h 2616"/>
                <a:gd name="T42" fmla="*/ 531 w 4110"/>
                <a:gd name="T43" fmla="*/ 426 h 2616"/>
                <a:gd name="T44" fmla="*/ 748 w 4110"/>
                <a:gd name="T45" fmla="*/ 537 h 2616"/>
                <a:gd name="T46" fmla="*/ 762 w 4110"/>
                <a:gd name="T47" fmla="*/ 704 h 2616"/>
                <a:gd name="T48" fmla="*/ 608 w 4110"/>
                <a:gd name="T49" fmla="*/ 689 h 2616"/>
                <a:gd name="T50" fmla="*/ 387 w 4110"/>
                <a:gd name="T51" fmla="*/ 529 h 2616"/>
                <a:gd name="T52" fmla="*/ 103 w 4110"/>
                <a:gd name="T53" fmla="*/ 499 h 2616"/>
                <a:gd name="T54" fmla="*/ 157 w 4110"/>
                <a:gd name="T55" fmla="*/ 597 h 2616"/>
                <a:gd name="T56" fmla="*/ 397 w 4110"/>
                <a:gd name="T57" fmla="*/ 913 h 2616"/>
                <a:gd name="T58" fmla="*/ 578 w 4110"/>
                <a:gd name="T59" fmla="*/ 1190 h 2616"/>
                <a:gd name="T60" fmla="*/ 954 w 4110"/>
                <a:gd name="T61" fmla="*/ 1253 h 2616"/>
                <a:gd name="T62" fmla="*/ 1184 w 4110"/>
                <a:gd name="T63" fmla="*/ 1316 h 2616"/>
                <a:gd name="T64" fmla="*/ 1250 w 4110"/>
                <a:gd name="T65" fmla="*/ 1526 h 2616"/>
                <a:gd name="T66" fmla="*/ 1365 w 4110"/>
                <a:gd name="T67" fmla="*/ 1691 h 2616"/>
                <a:gd name="T68" fmla="*/ 1601 w 4110"/>
                <a:gd name="T69" fmla="*/ 1766 h 2616"/>
                <a:gd name="T70" fmla="*/ 1384 w 4110"/>
                <a:gd name="T71" fmla="*/ 1823 h 2616"/>
                <a:gd name="T72" fmla="*/ 965 w 4110"/>
                <a:gd name="T73" fmla="*/ 1706 h 2616"/>
                <a:gd name="T74" fmla="*/ 971 w 4110"/>
                <a:gd name="T75" fmla="*/ 1890 h 2616"/>
                <a:gd name="T76" fmla="*/ 1173 w 4110"/>
                <a:gd name="T77" fmla="*/ 2136 h 2616"/>
                <a:gd name="T78" fmla="*/ 1534 w 4110"/>
                <a:gd name="T79" fmla="*/ 2226 h 2616"/>
                <a:gd name="T80" fmla="*/ 1883 w 4110"/>
                <a:gd name="T81" fmla="*/ 2182 h 2616"/>
                <a:gd name="T82" fmla="*/ 1985 w 4110"/>
                <a:gd name="T83" fmla="*/ 2299 h 2616"/>
                <a:gd name="T84" fmla="*/ 2154 w 4110"/>
                <a:gd name="T85" fmla="*/ 2418 h 2616"/>
                <a:gd name="T86" fmla="*/ 2476 w 4110"/>
                <a:gd name="T87" fmla="*/ 2413 h 2616"/>
                <a:gd name="T88" fmla="*/ 2797 w 4110"/>
                <a:gd name="T89" fmla="*/ 2585 h 2616"/>
                <a:gd name="T90" fmla="*/ 2803 w 4110"/>
                <a:gd name="T91" fmla="*/ 2395 h 2616"/>
                <a:gd name="T92" fmla="*/ 2594 w 4110"/>
                <a:gd name="T93" fmla="*/ 2119 h 2616"/>
                <a:gd name="T94" fmla="*/ 2403 w 4110"/>
                <a:gd name="T95" fmla="*/ 1960 h 2616"/>
                <a:gd name="T96" fmla="*/ 2426 w 4110"/>
                <a:gd name="T97" fmla="*/ 1890 h 2616"/>
                <a:gd name="T98" fmla="*/ 2663 w 4110"/>
                <a:gd name="T99" fmla="*/ 1996 h 2616"/>
                <a:gd name="T100" fmla="*/ 3012 w 4110"/>
                <a:gd name="T101" fmla="*/ 2088 h 2616"/>
                <a:gd name="T102" fmla="*/ 3156 w 4110"/>
                <a:gd name="T103" fmla="*/ 2125 h 2616"/>
                <a:gd name="T104" fmla="*/ 3035 w 4110"/>
                <a:gd name="T105" fmla="*/ 1900 h 2616"/>
                <a:gd name="T106" fmla="*/ 2837 w 4110"/>
                <a:gd name="T107" fmla="*/ 1698 h 2616"/>
                <a:gd name="T108" fmla="*/ 3185 w 4110"/>
                <a:gd name="T109" fmla="*/ 1746 h 2616"/>
                <a:gd name="T110" fmla="*/ 3440 w 4110"/>
                <a:gd name="T111" fmla="*/ 1741 h 2616"/>
                <a:gd name="T112" fmla="*/ 3596 w 4110"/>
                <a:gd name="T113" fmla="*/ 1842 h 2616"/>
                <a:gd name="T114" fmla="*/ 3951 w 4110"/>
                <a:gd name="T115" fmla="*/ 1816 h 2616"/>
                <a:gd name="T116" fmla="*/ 2246 w 4110"/>
                <a:gd name="T117" fmla="*/ 1449 h 2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110" h="2616">
                  <a:moveTo>
                    <a:pt x="4110" y="1887"/>
                  </a:moveTo>
                  <a:lnTo>
                    <a:pt x="4095" y="1858"/>
                  </a:lnTo>
                  <a:lnTo>
                    <a:pt x="4080" y="1829"/>
                  </a:lnTo>
                  <a:lnTo>
                    <a:pt x="4062" y="1802"/>
                  </a:lnTo>
                  <a:lnTo>
                    <a:pt x="4045" y="1777"/>
                  </a:lnTo>
                  <a:lnTo>
                    <a:pt x="4028" y="1754"/>
                  </a:lnTo>
                  <a:lnTo>
                    <a:pt x="4009" y="1731"/>
                  </a:lnTo>
                  <a:lnTo>
                    <a:pt x="3989" y="1710"/>
                  </a:lnTo>
                  <a:lnTo>
                    <a:pt x="3968" y="1689"/>
                  </a:lnTo>
                  <a:lnTo>
                    <a:pt x="3947" y="1670"/>
                  </a:lnTo>
                  <a:lnTo>
                    <a:pt x="3926" y="1652"/>
                  </a:lnTo>
                  <a:lnTo>
                    <a:pt x="3903" y="1635"/>
                  </a:lnTo>
                  <a:lnTo>
                    <a:pt x="3882" y="1618"/>
                  </a:lnTo>
                  <a:lnTo>
                    <a:pt x="3834" y="1589"/>
                  </a:lnTo>
                  <a:lnTo>
                    <a:pt x="3788" y="1560"/>
                  </a:lnTo>
                  <a:lnTo>
                    <a:pt x="3690" y="1512"/>
                  </a:lnTo>
                  <a:lnTo>
                    <a:pt x="3594" y="1468"/>
                  </a:lnTo>
                  <a:lnTo>
                    <a:pt x="3548" y="1447"/>
                  </a:lnTo>
                  <a:lnTo>
                    <a:pt x="3504" y="1426"/>
                  </a:lnTo>
                  <a:lnTo>
                    <a:pt x="3459" y="1403"/>
                  </a:lnTo>
                  <a:lnTo>
                    <a:pt x="3419" y="1378"/>
                  </a:lnTo>
                  <a:lnTo>
                    <a:pt x="3402" y="1364"/>
                  </a:lnTo>
                  <a:lnTo>
                    <a:pt x="3385" y="1351"/>
                  </a:lnTo>
                  <a:lnTo>
                    <a:pt x="3369" y="1336"/>
                  </a:lnTo>
                  <a:lnTo>
                    <a:pt x="3356" y="1318"/>
                  </a:lnTo>
                  <a:lnTo>
                    <a:pt x="3342" y="1299"/>
                  </a:lnTo>
                  <a:lnTo>
                    <a:pt x="3331" y="1282"/>
                  </a:lnTo>
                  <a:lnTo>
                    <a:pt x="3319" y="1263"/>
                  </a:lnTo>
                  <a:lnTo>
                    <a:pt x="3310" y="1242"/>
                  </a:lnTo>
                  <a:lnTo>
                    <a:pt x="3294" y="1199"/>
                  </a:lnTo>
                  <a:lnTo>
                    <a:pt x="3281" y="1157"/>
                  </a:lnTo>
                  <a:lnTo>
                    <a:pt x="3271" y="1115"/>
                  </a:lnTo>
                  <a:lnTo>
                    <a:pt x="3264" y="1073"/>
                  </a:lnTo>
                  <a:lnTo>
                    <a:pt x="3223" y="1076"/>
                  </a:lnTo>
                  <a:lnTo>
                    <a:pt x="3179" y="1076"/>
                  </a:lnTo>
                  <a:lnTo>
                    <a:pt x="3156" y="1075"/>
                  </a:lnTo>
                  <a:lnTo>
                    <a:pt x="3133" y="1071"/>
                  </a:lnTo>
                  <a:lnTo>
                    <a:pt x="3110" y="1065"/>
                  </a:lnTo>
                  <a:lnTo>
                    <a:pt x="3087" y="1057"/>
                  </a:lnTo>
                  <a:lnTo>
                    <a:pt x="3062" y="1048"/>
                  </a:lnTo>
                  <a:lnTo>
                    <a:pt x="3039" y="1034"/>
                  </a:lnTo>
                  <a:lnTo>
                    <a:pt x="3018" y="1019"/>
                  </a:lnTo>
                  <a:lnTo>
                    <a:pt x="2997" y="1000"/>
                  </a:lnTo>
                  <a:lnTo>
                    <a:pt x="2976" y="979"/>
                  </a:lnTo>
                  <a:lnTo>
                    <a:pt x="2956" y="952"/>
                  </a:lnTo>
                  <a:lnTo>
                    <a:pt x="2939" y="921"/>
                  </a:lnTo>
                  <a:lnTo>
                    <a:pt x="2924" y="886"/>
                  </a:lnTo>
                  <a:lnTo>
                    <a:pt x="2912" y="856"/>
                  </a:lnTo>
                  <a:lnTo>
                    <a:pt x="2905" y="823"/>
                  </a:lnTo>
                  <a:lnTo>
                    <a:pt x="2897" y="789"/>
                  </a:lnTo>
                  <a:lnTo>
                    <a:pt x="2889" y="752"/>
                  </a:lnTo>
                  <a:lnTo>
                    <a:pt x="2874" y="675"/>
                  </a:lnTo>
                  <a:lnTo>
                    <a:pt x="2857" y="593"/>
                  </a:lnTo>
                  <a:lnTo>
                    <a:pt x="2845" y="550"/>
                  </a:lnTo>
                  <a:lnTo>
                    <a:pt x="2834" y="508"/>
                  </a:lnTo>
                  <a:lnTo>
                    <a:pt x="2816" y="464"/>
                  </a:lnTo>
                  <a:lnTo>
                    <a:pt x="2797" y="422"/>
                  </a:lnTo>
                  <a:lnTo>
                    <a:pt x="2776" y="378"/>
                  </a:lnTo>
                  <a:lnTo>
                    <a:pt x="2749" y="335"/>
                  </a:lnTo>
                  <a:lnTo>
                    <a:pt x="2734" y="314"/>
                  </a:lnTo>
                  <a:lnTo>
                    <a:pt x="2718" y="293"/>
                  </a:lnTo>
                  <a:lnTo>
                    <a:pt x="2701" y="272"/>
                  </a:lnTo>
                  <a:lnTo>
                    <a:pt x="2682" y="251"/>
                  </a:lnTo>
                  <a:lnTo>
                    <a:pt x="2647" y="216"/>
                  </a:lnTo>
                  <a:lnTo>
                    <a:pt x="2611" y="184"/>
                  </a:lnTo>
                  <a:lnTo>
                    <a:pt x="2572" y="153"/>
                  </a:lnTo>
                  <a:lnTo>
                    <a:pt x="2534" y="126"/>
                  </a:lnTo>
                  <a:lnTo>
                    <a:pt x="2496" y="101"/>
                  </a:lnTo>
                  <a:lnTo>
                    <a:pt x="2457" y="80"/>
                  </a:lnTo>
                  <a:lnTo>
                    <a:pt x="2417" y="63"/>
                  </a:lnTo>
                  <a:lnTo>
                    <a:pt x="2377" y="46"/>
                  </a:lnTo>
                  <a:lnTo>
                    <a:pt x="2336" y="32"/>
                  </a:lnTo>
                  <a:lnTo>
                    <a:pt x="2296" y="21"/>
                  </a:lnTo>
                  <a:lnTo>
                    <a:pt x="2256" y="13"/>
                  </a:lnTo>
                  <a:lnTo>
                    <a:pt x="2215" y="5"/>
                  </a:lnTo>
                  <a:lnTo>
                    <a:pt x="2175" y="1"/>
                  </a:lnTo>
                  <a:lnTo>
                    <a:pt x="2135" y="0"/>
                  </a:lnTo>
                  <a:lnTo>
                    <a:pt x="2094" y="0"/>
                  </a:lnTo>
                  <a:lnTo>
                    <a:pt x="2054" y="1"/>
                  </a:lnTo>
                  <a:lnTo>
                    <a:pt x="2077" y="19"/>
                  </a:lnTo>
                  <a:lnTo>
                    <a:pt x="2098" y="34"/>
                  </a:lnTo>
                  <a:lnTo>
                    <a:pt x="2117" y="51"/>
                  </a:lnTo>
                  <a:lnTo>
                    <a:pt x="2135" y="71"/>
                  </a:lnTo>
                  <a:lnTo>
                    <a:pt x="2150" y="88"/>
                  </a:lnTo>
                  <a:lnTo>
                    <a:pt x="2163" y="105"/>
                  </a:lnTo>
                  <a:lnTo>
                    <a:pt x="2175" y="124"/>
                  </a:lnTo>
                  <a:lnTo>
                    <a:pt x="2185" y="142"/>
                  </a:lnTo>
                  <a:lnTo>
                    <a:pt x="2192" y="161"/>
                  </a:lnTo>
                  <a:lnTo>
                    <a:pt x="2200" y="178"/>
                  </a:lnTo>
                  <a:lnTo>
                    <a:pt x="2204" y="197"/>
                  </a:lnTo>
                  <a:lnTo>
                    <a:pt x="2208" y="215"/>
                  </a:lnTo>
                  <a:lnTo>
                    <a:pt x="2210" y="232"/>
                  </a:lnTo>
                  <a:lnTo>
                    <a:pt x="2210" y="249"/>
                  </a:lnTo>
                  <a:lnTo>
                    <a:pt x="2208" y="266"/>
                  </a:lnTo>
                  <a:lnTo>
                    <a:pt x="2206" y="284"/>
                  </a:lnTo>
                  <a:lnTo>
                    <a:pt x="2202" y="299"/>
                  </a:lnTo>
                  <a:lnTo>
                    <a:pt x="2198" y="314"/>
                  </a:lnTo>
                  <a:lnTo>
                    <a:pt x="2190" y="330"/>
                  </a:lnTo>
                  <a:lnTo>
                    <a:pt x="2183" y="343"/>
                  </a:lnTo>
                  <a:lnTo>
                    <a:pt x="2175" y="357"/>
                  </a:lnTo>
                  <a:lnTo>
                    <a:pt x="2165" y="370"/>
                  </a:lnTo>
                  <a:lnTo>
                    <a:pt x="2156" y="382"/>
                  </a:lnTo>
                  <a:lnTo>
                    <a:pt x="2144" y="391"/>
                  </a:lnTo>
                  <a:lnTo>
                    <a:pt x="2131" y="401"/>
                  </a:lnTo>
                  <a:lnTo>
                    <a:pt x="2117" y="410"/>
                  </a:lnTo>
                  <a:lnTo>
                    <a:pt x="2104" y="418"/>
                  </a:lnTo>
                  <a:lnTo>
                    <a:pt x="2089" y="424"/>
                  </a:lnTo>
                  <a:lnTo>
                    <a:pt x="2073" y="428"/>
                  </a:lnTo>
                  <a:lnTo>
                    <a:pt x="2058" y="431"/>
                  </a:lnTo>
                  <a:lnTo>
                    <a:pt x="2041" y="433"/>
                  </a:lnTo>
                  <a:lnTo>
                    <a:pt x="2023" y="435"/>
                  </a:lnTo>
                  <a:lnTo>
                    <a:pt x="1998" y="433"/>
                  </a:lnTo>
                  <a:lnTo>
                    <a:pt x="1975" y="431"/>
                  </a:lnTo>
                  <a:lnTo>
                    <a:pt x="1954" y="428"/>
                  </a:lnTo>
                  <a:lnTo>
                    <a:pt x="1933" y="422"/>
                  </a:lnTo>
                  <a:lnTo>
                    <a:pt x="1912" y="414"/>
                  </a:lnTo>
                  <a:lnTo>
                    <a:pt x="1893" y="407"/>
                  </a:lnTo>
                  <a:lnTo>
                    <a:pt x="1874" y="397"/>
                  </a:lnTo>
                  <a:lnTo>
                    <a:pt x="1854" y="385"/>
                  </a:lnTo>
                  <a:lnTo>
                    <a:pt x="1818" y="362"/>
                  </a:lnTo>
                  <a:lnTo>
                    <a:pt x="1781" y="335"/>
                  </a:lnTo>
                  <a:lnTo>
                    <a:pt x="1747" y="307"/>
                  </a:lnTo>
                  <a:lnTo>
                    <a:pt x="1710" y="278"/>
                  </a:lnTo>
                  <a:lnTo>
                    <a:pt x="1672" y="247"/>
                  </a:lnTo>
                  <a:lnTo>
                    <a:pt x="1632" y="220"/>
                  </a:lnTo>
                  <a:lnTo>
                    <a:pt x="1610" y="207"/>
                  </a:lnTo>
                  <a:lnTo>
                    <a:pt x="1589" y="193"/>
                  </a:lnTo>
                  <a:lnTo>
                    <a:pt x="1566" y="180"/>
                  </a:lnTo>
                  <a:lnTo>
                    <a:pt x="1543" y="168"/>
                  </a:lnTo>
                  <a:lnTo>
                    <a:pt x="1518" y="159"/>
                  </a:lnTo>
                  <a:lnTo>
                    <a:pt x="1491" y="149"/>
                  </a:lnTo>
                  <a:lnTo>
                    <a:pt x="1465" y="142"/>
                  </a:lnTo>
                  <a:lnTo>
                    <a:pt x="1436" y="134"/>
                  </a:lnTo>
                  <a:lnTo>
                    <a:pt x="1405" y="128"/>
                  </a:lnTo>
                  <a:lnTo>
                    <a:pt x="1374" y="124"/>
                  </a:lnTo>
                  <a:lnTo>
                    <a:pt x="1342" y="120"/>
                  </a:lnTo>
                  <a:lnTo>
                    <a:pt x="1305" y="120"/>
                  </a:lnTo>
                  <a:lnTo>
                    <a:pt x="1273" y="120"/>
                  </a:lnTo>
                  <a:lnTo>
                    <a:pt x="1242" y="124"/>
                  </a:lnTo>
                  <a:lnTo>
                    <a:pt x="1213" y="130"/>
                  </a:lnTo>
                  <a:lnTo>
                    <a:pt x="1184" y="138"/>
                  </a:lnTo>
                  <a:lnTo>
                    <a:pt x="1159" y="147"/>
                  </a:lnTo>
                  <a:lnTo>
                    <a:pt x="1134" y="157"/>
                  </a:lnTo>
                  <a:lnTo>
                    <a:pt x="1113" y="168"/>
                  </a:lnTo>
                  <a:lnTo>
                    <a:pt x="1092" y="180"/>
                  </a:lnTo>
                  <a:lnTo>
                    <a:pt x="1113" y="182"/>
                  </a:lnTo>
                  <a:lnTo>
                    <a:pt x="1130" y="186"/>
                  </a:lnTo>
                  <a:lnTo>
                    <a:pt x="1150" y="192"/>
                  </a:lnTo>
                  <a:lnTo>
                    <a:pt x="1167" y="195"/>
                  </a:lnTo>
                  <a:lnTo>
                    <a:pt x="1198" y="209"/>
                  </a:lnTo>
                  <a:lnTo>
                    <a:pt x="1226" y="224"/>
                  </a:lnTo>
                  <a:lnTo>
                    <a:pt x="1251" y="243"/>
                  </a:lnTo>
                  <a:lnTo>
                    <a:pt x="1274" y="264"/>
                  </a:lnTo>
                  <a:lnTo>
                    <a:pt x="1296" y="286"/>
                  </a:lnTo>
                  <a:lnTo>
                    <a:pt x="1315" y="311"/>
                  </a:lnTo>
                  <a:lnTo>
                    <a:pt x="1332" y="337"/>
                  </a:lnTo>
                  <a:lnTo>
                    <a:pt x="1347" y="364"/>
                  </a:lnTo>
                  <a:lnTo>
                    <a:pt x="1363" y="391"/>
                  </a:lnTo>
                  <a:lnTo>
                    <a:pt x="1376" y="422"/>
                  </a:lnTo>
                  <a:lnTo>
                    <a:pt x="1401" y="481"/>
                  </a:lnTo>
                  <a:lnTo>
                    <a:pt x="1426" y="541"/>
                  </a:lnTo>
                  <a:lnTo>
                    <a:pt x="1436" y="564"/>
                  </a:lnTo>
                  <a:lnTo>
                    <a:pt x="1447" y="585"/>
                  </a:lnTo>
                  <a:lnTo>
                    <a:pt x="1461" y="606"/>
                  </a:lnTo>
                  <a:lnTo>
                    <a:pt x="1474" y="625"/>
                  </a:lnTo>
                  <a:lnTo>
                    <a:pt x="1488" y="645"/>
                  </a:lnTo>
                  <a:lnTo>
                    <a:pt x="1503" y="662"/>
                  </a:lnTo>
                  <a:lnTo>
                    <a:pt x="1520" y="677"/>
                  </a:lnTo>
                  <a:lnTo>
                    <a:pt x="1538" y="693"/>
                  </a:lnTo>
                  <a:lnTo>
                    <a:pt x="1555" y="708"/>
                  </a:lnTo>
                  <a:lnTo>
                    <a:pt x="1576" y="721"/>
                  </a:lnTo>
                  <a:lnTo>
                    <a:pt x="1595" y="733"/>
                  </a:lnTo>
                  <a:lnTo>
                    <a:pt x="1616" y="744"/>
                  </a:lnTo>
                  <a:lnTo>
                    <a:pt x="1639" y="754"/>
                  </a:lnTo>
                  <a:lnTo>
                    <a:pt x="1662" y="764"/>
                  </a:lnTo>
                  <a:lnTo>
                    <a:pt x="1687" y="771"/>
                  </a:lnTo>
                  <a:lnTo>
                    <a:pt x="1714" y="779"/>
                  </a:lnTo>
                  <a:lnTo>
                    <a:pt x="1703" y="785"/>
                  </a:lnTo>
                  <a:lnTo>
                    <a:pt x="1687" y="790"/>
                  </a:lnTo>
                  <a:lnTo>
                    <a:pt x="1672" y="796"/>
                  </a:lnTo>
                  <a:lnTo>
                    <a:pt x="1651" y="802"/>
                  </a:lnTo>
                  <a:lnTo>
                    <a:pt x="1630" y="806"/>
                  </a:lnTo>
                  <a:lnTo>
                    <a:pt x="1605" y="810"/>
                  </a:lnTo>
                  <a:lnTo>
                    <a:pt x="1578" y="812"/>
                  </a:lnTo>
                  <a:lnTo>
                    <a:pt x="1551" y="812"/>
                  </a:lnTo>
                  <a:lnTo>
                    <a:pt x="1518" y="812"/>
                  </a:lnTo>
                  <a:lnTo>
                    <a:pt x="1490" y="808"/>
                  </a:lnTo>
                  <a:lnTo>
                    <a:pt x="1461" y="802"/>
                  </a:lnTo>
                  <a:lnTo>
                    <a:pt x="1432" y="796"/>
                  </a:lnTo>
                  <a:lnTo>
                    <a:pt x="1405" y="787"/>
                  </a:lnTo>
                  <a:lnTo>
                    <a:pt x="1378" y="777"/>
                  </a:lnTo>
                  <a:lnTo>
                    <a:pt x="1353" y="765"/>
                  </a:lnTo>
                  <a:lnTo>
                    <a:pt x="1328" y="752"/>
                  </a:lnTo>
                  <a:lnTo>
                    <a:pt x="1303" y="737"/>
                  </a:lnTo>
                  <a:lnTo>
                    <a:pt x="1280" y="721"/>
                  </a:lnTo>
                  <a:lnTo>
                    <a:pt x="1257" y="702"/>
                  </a:lnTo>
                  <a:lnTo>
                    <a:pt x="1234" y="685"/>
                  </a:lnTo>
                  <a:lnTo>
                    <a:pt x="1188" y="643"/>
                  </a:lnTo>
                  <a:lnTo>
                    <a:pt x="1142" y="598"/>
                  </a:lnTo>
                  <a:lnTo>
                    <a:pt x="1102" y="558"/>
                  </a:lnTo>
                  <a:lnTo>
                    <a:pt x="1059" y="518"/>
                  </a:lnTo>
                  <a:lnTo>
                    <a:pt x="1036" y="501"/>
                  </a:lnTo>
                  <a:lnTo>
                    <a:pt x="1013" y="483"/>
                  </a:lnTo>
                  <a:lnTo>
                    <a:pt x="990" y="466"/>
                  </a:lnTo>
                  <a:lnTo>
                    <a:pt x="965" y="451"/>
                  </a:lnTo>
                  <a:lnTo>
                    <a:pt x="938" y="435"/>
                  </a:lnTo>
                  <a:lnTo>
                    <a:pt x="912" y="424"/>
                  </a:lnTo>
                  <a:lnTo>
                    <a:pt x="883" y="412"/>
                  </a:lnTo>
                  <a:lnTo>
                    <a:pt x="854" y="403"/>
                  </a:lnTo>
                  <a:lnTo>
                    <a:pt x="821" y="395"/>
                  </a:lnTo>
                  <a:lnTo>
                    <a:pt x="789" y="389"/>
                  </a:lnTo>
                  <a:lnTo>
                    <a:pt x="754" y="385"/>
                  </a:lnTo>
                  <a:lnTo>
                    <a:pt x="718" y="385"/>
                  </a:lnTo>
                  <a:lnTo>
                    <a:pt x="683" y="385"/>
                  </a:lnTo>
                  <a:lnTo>
                    <a:pt x="649" y="389"/>
                  </a:lnTo>
                  <a:lnTo>
                    <a:pt x="620" y="395"/>
                  </a:lnTo>
                  <a:lnTo>
                    <a:pt x="591" y="403"/>
                  </a:lnTo>
                  <a:lnTo>
                    <a:pt x="568" y="410"/>
                  </a:lnTo>
                  <a:lnTo>
                    <a:pt x="547" y="418"/>
                  </a:lnTo>
                  <a:lnTo>
                    <a:pt x="531" y="426"/>
                  </a:lnTo>
                  <a:lnTo>
                    <a:pt x="520" y="433"/>
                  </a:lnTo>
                  <a:lnTo>
                    <a:pt x="562" y="441"/>
                  </a:lnTo>
                  <a:lnTo>
                    <a:pt x="608" y="455"/>
                  </a:lnTo>
                  <a:lnTo>
                    <a:pt x="631" y="464"/>
                  </a:lnTo>
                  <a:lnTo>
                    <a:pt x="652" y="474"/>
                  </a:lnTo>
                  <a:lnTo>
                    <a:pt x="675" y="483"/>
                  </a:lnTo>
                  <a:lnTo>
                    <a:pt x="695" y="495"/>
                  </a:lnTo>
                  <a:lnTo>
                    <a:pt x="716" y="508"/>
                  </a:lnTo>
                  <a:lnTo>
                    <a:pt x="733" y="522"/>
                  </a:lnTo>
                  <a:lnTo>
                    <a:pt x="748" y="537"/>
                  </a:lnTo>
                  <a:lnTo>
                    <a:pt x="764" y="554"/>
                  </a:lnTo>
                  <a:lnTo>
                    <a:pt x="773" y="572"/>
                  </a:lnTo>
                  <a:lnTo>
                    <a:pt x="783" y="591"/>
                  </a:lnTo>
                  <a:lnTo>
                    <a:pt x="789" y="610"/>
                  </a:lnTo>
                  <a:lnTo>
                    <a:pt x="791" y="631"/>
                  </a:lnTo>
                  <a:lnTo>
                    <a:pt x="789" y="648"/>
                  </a:lnTo>
                  <a:lnTo>
                    <a:pt x="785" y="666"/>
                  </a:lnTo>
                  <a:lnTo>
                    <a:pt x="779" y="679"/>
                  </a:lnTo>
                  <a:lnTo>
                    <a:pt x="771" y="693"/>
                  </a:lnTo>
                  <a:lnTo>
                    <a:pt x="762" y="704"/>
                  </a:lnTo>
                  <a:lnTo>
                    <a:pt x="750" y="714"/>
                  </a:lnTo>
                  <a:lnTo>
                    <a:pt x="739" y="719"/>
                  </a:lnTo>
                  <a:lnTo>
                    <a:pt x="723" y="725"/>
                  </a:lnTo>
                  <a:lnTo>
                    <a:pt x="710" y="727"/>
                  </a:lnTo>
                  <a:lnTo>
                    <a:pt x="693" y="727"/>
                  </a:lnTo>
                  <a:lnTo>
                    <a:pt x="677" y="725"/>
                  </a:lnTo>
                  <a:lnTo>
                    <a:pt x="660" y="721"/>
                  </a:lnTo>
                  <a:lnTo>
                    <a:pt x="643" y="714"/>
                  </a:lnTo>
                  <a:lnTo>
                    <a:pt x="626" y="702"/>
                  </a:lnTo>
                  <a:lnTo>
                    <a:pt x="608" y="689"/>
                  </a:lnTo>
                  <a:lnTo>
                    <a:pt x="591" y="673"/>
                  </a:lnTo>
                  <a:lnTo>
                    <a:pt x="572" y="654"/>
                  </a:lnTo>
                  <a:lnTo>
                    <a:pt x="553" y="635"/>
                  </a:lnTo>
                  <a:lnTo>
                    <a:pt x="531" y="618"/>
                  </a:lnTo>
                  <a:lnTo>
                    <a:pt x="508" y="600"/>
                  </a:lnTo>
                  <a:lnTo>
                    <a:pt x="485" y="583"/>
                  </a:lnTo>
                  <a:lnTo>
                    <a:pt x="462" y="568"/>
                  </a:lnTo>
                  <a:lnTo>
                    <a:pt x="439" y="554"/>
                  </a:lnTo>
                  <a:lnTo>
                    <a:pt x="414" y="541"/>
                  </a:lnTo>
                  <a:lnTo>
                    <a:pt x="387" y="529"/>
                  </a:lnTo>
                  <a:lnTo>
                    <a:pt x="361" y="520"/>
                  </a:lnTo>
                  <a:lnTo>
                    <a:pt x="334" y="510"/>
                  </a:lnTo>
                  <a:lnTo>
                    <a:pt x="307" y="503"/>
                  </a:lnTo>
                  <a:lnTo>
                    <a:pt x="278" y="497"/>
                  </a:lnTo>
                  <a:lnTo>
                    <a:pt x="249" y="491"/>
                  </a:lnTo>
                  <a:lnTo>
                    <a:pt x="220" y="489"/>
                  </a:lnTo>
                  <a:lnTo>
                    <a:pt x="192" y="489"/>
                  </a:lnTo>
                  <a:lnTo>
                    <a:pt x="161" y="489"/>
                  </a:lnTo>
                  <a:lnTo>
                    <a:pt x="132" y="493"/>
                  </a:lnTo>
                  <a:lnTo>
                    <a:pt x="103" y="499"/>
                  </a:lnTo>
                  <a:lnTo>
                    <a:pt x="78" y="504"/>
                  </a:lnTo>
                  <a:lnTo>
                    <a:pt x="53" y="514"/>
                  </a:lnTo>
                  <a:lnTo>
                    <a:pt x="32" y="524"/>
                  </a:lnTo>
                  <a:lnTo>
                    <a:pt x="13" y="535"/>
                  </a:lnTo>
                  <a:lnTo>
                    <a:pt x="0" y="547"/>
                  </a:lnTo>
                  <a:lnTo>
                    <a:pt x="34" y="550"/>
                  </a:lnTo>
                  <a:lnTo>
                    <a:pt x="67" y="558"/>
                  </a:lnTo>
                  <a:lnTo>
                    <a:pt x="98" y="570"/>
                  </a:lnTo>
                  <a:lnTo>
                    <a:pt x="128" y="581"/>
                  </a:lnTo>
                  <a:lnTo>
                    <a:pt x="157" y="597"/>
                  </a:lnTo>
                  <a:lnTo>
                    <a:pt x="184" y="616"/>
                  </a:lnTo>
                  <a:lnTo>
                    <a:pt x="211" y="637"/>
                  </a:lnTo>
                  <a:lnTo>
                    <a:pt x="236" y="660"/>
                  </a:lnTo>
                  <a:lnTo>
                    <a:pt x="261" y="687"/>
                  </a:lnTo>
                  <a:lnTo>
                    <a:pt x="284" y="718"/>
                  </a:lnTo>
                  <a:lnTo>
                    <a:pt x="307" y="750"/>
                  </a:lnTo>
                  <a:lnTo>
                    <a:pt x="330" y="785"/>
                  </a:lnTo>
                  <a:lnTo>
                    <a:pt x="353" y="825"/>
                  </a:lnTo>
                  <a:lnTo>
                    <a:pt x="374" y="867"/>
                  </a:lnTo>
                  <a:lnTo>
                    <a:pt x="397" y="913"/>
                  </a:lnTo>
                  <a:lnTo>
                    <a:pt x="418" y="961"/>
                  </a:lnTo>
                  <a:lnTo>
                    <a:pt x="432" y="990"/>
                  </a:lnTo>
                  <a:lnTo>
                    <a:pt x="445" y="1019"/>
                  </a:lnTo>
                  <a:lnTo>
                    <a:pt x="460" y="1046"/>
                  </a:lnTo>
                  <a:lnTo>
                    <a:pt x="476" y="1073"/>
                  </a:lnTo>
                  <a:lnTo>
                    <a:pt x="493" y="1100"/>
                  </a:lnTo>
                  <a:lnTo>
                    <a:pt x="512" y="1124"/>
                  </a:lnTo>
                  <a:lnTo>
                    <a:pt x="531" y="1148"/>
                  </a:lnTo>
                  <a:lnTo>
                    <a:pt x="554" y="1169"/>
                  </a:lnTo>
                  <a:lnTo>
                    <a:pt x="578" y="1190"/>
                  </a:lnTo>
                  <a:lnTo>
                    <a:pt x="604" y="1207"/>
                  </a:lnTo>
                  <a:lnTo>
                    <a:pt x="633" y="1222"/>
                  </a:lnTo>
                  <a:lnTo>
                    <a:pt x="664" y="1236"/>
                  </a:lnTo>
                  <a:lnTo>
                    <a:pt x="698" y="1247"/>
                  </a:lnTo>
                  <a:lnTo>
                    <a:pt x="735" y="1255"/>
                  </a:lnTo>
                  <a:lnTo>
                    <a:pt x="775" y="1261"/>
                  </a:lnTo>
                  <a:lnTo>
                    <a:pt x="818" y="1263"/>
                  </a:lnTo>
                  <a:lnTo>
                    <a:pt x="860" y="1263"/>
                  </a:lnTo>
                  <a:lnTo>
                    <a:pt x="906" y="1257"/>
                  </a:lnTo>
                  <a:lnTo>
                    <a:pt x="954" y="1253"/>
                  </a:lnTo>
                  <a:lnTo>
                    <a:pt x="1000" y="1249"/>
                  </a:lnTo>
                  <a:lnTo>
                    <a:pt x="1025" y="1249"/>
                  </a:lnTo>
                  <a:lnTo>
                    <a:pt x="1048" y="1251"/>
                  </a:lnTo>
                  <a:lnTo>
                    <a:pt x="1071" y="1253"/>
                  </a:lnTo>
                  <a:lnTo>
                    <a:pt x="1092" y="1257"/>
                  </a:lnTo>
                  <a:lnTo>
                    <a:pt x="1113" y="1265"/>
                  </a:lnTo>
                  <a:lnTo>
                    <a:pt x="1134" y="1274"/>
                  </a:lnTo>
                  <a:lnTo>
                    <a:pt x="1154" y="1286"/>
                  </a:lnTo>
                  <a:lnTo>
                    <a:pt x="1171" y="1299"/>
                  </a:lnTo>
                  <a:lnTo>
                    <a:pt x="1184" y="1316"/>
                  </a:lnTo>
                  <a:lnTo>
                    <a:pt x="1198" y="1332"/>
                  </a:lnTo>
                  <a:lnTo>
                    <a:pt x="1207" y="1349"/>
                  </a:lnTo>
                  <a:lnTo>
                    <a:pt x="1215" y="1366"/>
                  </a:lnTo>
                  <a:lnTo>
                    <a:pt x="1223" y="1384"/>
                  </a:lnTo>
                  <a:lnTo>
                    <a:pt x="1228" y="1401"/>
                  </a:lnTo>
                  <a:lnTo>
                    <a:pt x="1232" y="1418"/>
                  </a:lnTo>
                  <a:lnTo>
                    <a:pt x="1236" y="1435"/>
                  </a:lnTo>
                  <a:lnTo>
                    <a:pt x="1242" y="1472"/>
                  </a:lnTo>
                  <a:lnTo>
                    <a:pt x="1248" y="1508"/>
                  </a:lnTo>
                  <a:lnTo>
                    <a:pt x="1250" y="1526"/>
                  </a:lnTo>
                  <a:lnTo>
                    <a:pt x="1255" y="1543"/>
                  </a:lnTo>
                  <a:lnTo>
                    <a:pt x="1259" y="1560"/>
                  </a:lnTo>
                  <a:lnTo>
                    <a:pt x="1267" y="1578"/>
                  </a:lnTo>
                  <a:lnTo>
                    <a:pt x="1276" y="1597"/>
                  </a:lnTo>
                  <a:lnTo>
                    <a:pt x="1288" y="1616"/>
                  </a:lnTo>
                  <a:lnTo>
                    <a:pt x="1299" y="1633"/>
                  </a:lnTo>
                  <a:lnTo>
                    <a:pt x="1313" y="1649"/>
                  </a:lnTo>
                  <a:lnTo>
                    <a:pt x="1328" y="1664"/>
                  </a:lnTo>
                  <a:lnTo>
                    <a:pt x="1346" y="1677"/>
                  </a:lnTo>
                  <a:lnTo>
                    <a:pt x="1365" y="1691"/>
                  </a:lnTo>
                  <a:lnTo>
                    <a:pt x="1386" y="1702"/>
                  </a:lnTo>
                  <a:lnTo>
                    <a:pt x="1407" y="1712"/>
                  </a:lnTo>
                  <a:lnTo>
                    <a:pt x="1432" y="1721"/>
                  </a:lnTo>
                  <a:lnTo>
                    <a:pt x="1457" y="1729"/>
                  </a:lnTo>
                  <a:lnTo>
                    <a:pt x="1486" y="1737"/>
                  </a:lnTo>
                  <a:lnTo>
                    <a:pt x="1514" y="1743"/>
                  </a:lnTo>
                  <a:lnTo>
                    <a:pt x="1547" y="1746"/>
                  </a:lnTo>
                  <a:lnTo>
                    <a:pt x="1580" y="1750"/>
                  </a:lnTo>
                  <a:lnTo>
                    <a:pt x="1616" y="1754"/>
                  </a:lnTo>
                  <a:lnTo>
                    <a:pt x="1601" y="1766"/>
                  </a:lnTo>
                  <a:lnTo>
                    <a:pt x="1584" y="1777"/>
                  </a:lnTo>
                  <a:lnTo>
                    <a:pt x="1564" y="1787"/>
                  </a:lnTo>
                  <a:lnTo>
                    <a:pt x="1545" y="1794"/>
                  </a:lnTo>
                  <a:lnTo>
                    <a:pt x="1524" y="1802"/>
                  </a:lnTo>
                  <a:lnTo>
                    <a:pt x="1503" y="1808"/>
                  </a:lnTo>
                  <a:lnTo>
                    <a:pt x="1480" y="1814"/>
                  </a:lnTo>
                  <a:lnTo>
                    <a:pt x="1457" y="1817"/>
                  </a:lnTo>
                  <a:lnTo>
                    <a:pt x="1434" y="1821"/>
                  </a:lnTo>
                  <a:lnTo>
                    <a:pt x="1409" y="1823"/>
                  </a:lnTo>
                  <a:lnTo>
                    <a:pt x="1384" y="1823"/>
                  </a:lnTo>
                  <a:lnTo>
                    <a:pt x="1359" y="1823"/>
                  </a:lnTo>
                  <a:lnTo>
                    <a:pt x="1309" y="1821"/>
                  </a:lnTo>
                  <a:lnTo>
                    <a:pt x="1257" y="1816"/>
                  </a:lnTo>
                  <a:lnTo>
                    <a:pt x="1207" y="1806"/>
                  </a:lnTo>
                  <a:lnTo>
                    <a:pt x="1157" y="1793"/>
                  </a:lnTo>
                  <a:lnTo>
                    <a:pt x="1109" y="1777"/>
                  </a:lnTo>
                  <a:lnTo>
                    <a:pt x="1063" y="1760"/>
                  </a:lnTo>
                  <a:lnTo>
                    <a:pt x="1021" y="1739"/>
                  </a:lnTo>
                  <a:lnTo>
                    <a:pt x="983" y="1718"/>
                  </a:lnTo>
                  <a:lnTo>
                    <a:pt x="965" y="1706"/>
                  </a:lnTo>
                  <a:lnTo>
                    <a:pt x="950" y="1693"/>
                  </a:lnTo>
                  <a:lnTo>
                    <a:pt x="935" y="1679"/>
                  </a:lnTo>
                  <a:lnTo>
                    <a:pt x="921" y="1668"/>
                  </a:lnTo>
                  <a:lnTo>
                    <a:pt x="923" y="1700"/>
                  </a:lnTo>
                  <a:lnTo>
                    <a:pt x="927" y="1733"/>
                  </a:lnTo>
                  <a:lnTo>
                    <a:pt x="933" y="1766"/>
                  </a:lnTo>
                  <a:lnTo>
                    <a:pt x="940" y="1798"/>
                  </a:lnTo>
                  <a:lnTo>
                    <a:pt x="948" y="1829"/>
                  </a:lnTo>
                  <a:lnTo>
                    <a:pt x="960" y="1860"/>
                  </a:lnTo>
                  <a:lnTo>
                    <a:pt x="971" y="1890"/>
                  </a:lnTo>
                  <a:lnTo>
                    <a:pt x="985" y="1919"/>
                  </a:lnTo>
                  <a:lnTo>
                    <a:pt x="998" y="1948"/>
                  </a:lnTo>
                  <a:lnTo>
                    <a:pt x="1015" y="1975"/>
                  </a:lnTo>
                  <a:lnTo>
                    <a:pt x="1033" y="2002"/>
                  </a:lnTo>
                  <a:lnTo>
                    <a:pt x="1052" y="2027"/>
                  </a:lnTo>
                  <a:lnTo>
                    <a:pt x="1073" y="2052"/>
                  </a:lnTo>
                  <a:lnTo>
                    <a:pt x="1096" y="2075"/>
                  </a:lnTo>
                  <a:lnTo>
                    <a:pt x="1121" y="2096"/>
                  </a:lnTo>
                  <a:lnTo>
                    <a:pt x="1146" y="2117"/>
                  </a:lnTo>
                  <a:lnTo>
                    <a:pt x="1173" y="2136"/>
                  </a:lnTo>
                  <a:lnTo>
                    <a:pt x="1202" y="2153"/>
                  </a:lnTo>
                  <a:lnTo>
                    <a:pt x="1232" y="2169"/>
                  </a:lnTo>
                  <a:lnTo>
                    <a:pt x="1265" y="2182"/>
                  </a:lnTo>
                  <a:lnTo>
                    <a:pt x="1298" y="2196"/>
                  </a:lnTo>
                  <a:lnTo>
                    <a:pt x="1334" y="2205"/>
                  </a:lnTo>
                  <a:lnTo>
                    <a:pt x="1370" y="2215"/>
                  </a:lnTo>
                  <a:lnTo>
                    <a:pt x="1409" y="2221"/>
                  </a:lnTo>
                  <a:lnTo>
                    <a:pt x="1447" y="2224"/>
                  </a:lnTo>
                  <a:lnTo>
                    <a:pt x="1490" y="2226"/>
                  </a:lnTo>
                  <a:lnTo>
                    <a:pt x="1534" y="2226"/>
                  </a:lnTo>
                  <a:lnTo>
                    <a:pt x="1578" y="2224"/>
                  </a:lnTo>
                  <a:lnTo>
                    <a:pt x="1624" y="2219"/>
                  </a:lnTo>
                  <a:lnTo>
                    <a:pt x="1672" y="2213"/>
                  </a:lnTo>
                  <a:lnTo>
                    <a:pt x="1722" y="2201"/>
                  </a:lnTo>
                  <a:lnTo>
                    <a:pt x="1772" y="2190"/>
                  </a:lnTo>
                  <a:lnTo>
                    <a:pt x="1808" y="2182"/>
                  </a:lnTo>
                  <a:lnTo>
                    <a:pt x="1839" y="2178"/>
                  </a:lnTo>
                  <a:lnTo>
                    <a:pt x="1854" y="2178"/>
                  </a:lnTo>
                  <a:lnTo>
                    <a:pt x="1870" y="2180"/>
                  </a:lnTo>
                  <a:lnTo>
                    <a:pt x="1883" y="2182"/>
                  </a:lnTo>
                  <a:lnTo>
                    <a:pt x="1897" y="2186"/>
                  </a:lnTo>
                  <a:lnTo>
                    <a:pt x="1908" y="2192"/>
                  </a:lnTo>
                  <a:lnTo>
                    <a:pt x="1920" y="2199"/>
                  </a:lnTo>
                  <a:lnTo>
                    <a:pt x="1931" y="2207"/>
                  </a:lnTo>
                  <a:lnTo>
                    <a:pt x="1941" y="2217"/>
                  </a:lnTo>
                  <a:lnTo>
                    <a:pt x="1950" y="2228"/>
                  </a:lnTo>
                  <a:lnTo>
                    <a:pt x="1960" y="2244"/>
                  </a:lnTo>
                  <a:lnTo>
                    <a:pt x="1968" y="2259"/>
                  </a:lnTo>
                  <a:lnTo>
                    <a:pt x="1975" y="2276"/>
                  </a:lnTo>
                  <a:lnTo>
                    <a:pt x="1985" y="2299"/>
                  </a:lnTo>
                  <a:lnTo>
                    <a:pt x="1996" y="2320"/>
                  </a:lnTo>
                  <a:lnTo>
                    <a:pt x="2010" y="2340"/>
                  </a:lnTo>
                  <a:lnTo>
                    <a:pt x="2025" y="2357"/>
                  </a:lnTo>
                  <a:lnTo>
                    <a:pt x="2041" y="2370"/>
                  </a:lnTo>
                  <a:lnTo>
                    <a:pt x="2058" y="2384"/>
                  </a:lnTo>
                  <a:lnTo>
                    <a:pt x="2075" y="2393"/>
                  </a:lnTo>
                  <a:lnTo>
                    <a:pt x="2094" y="2403"/>
                  </a:lnTo>
                  <a:lnTo>
                    <a:pt x="2114" y="2409"/>
                  </a:lnTo>
                  <a:lnTo>
                    <a:pt x="2133" y="2414"/>
                  </a:lnTo>
                  <a:lnTo>
                    <a:pt x="2154" y="2418"/>
                  </a:lnTo>
                  <a:lnTo>
                    <a:pt x="2175" y="2420"/>
                  </a:lnTo>
                  <a:lnTo>
                    <a:pt x="2196" y="2420"/>
                  </a:lnTo>
                  <a:lnTo>
                    <a:pt x="2217" y="2420"/>
                  </a:lnTo>
                  <a:lnTo>
                    <a:pt x="2238" y="2420"/>
                  </a:lnTo>
                  <a:lnTo>
                    <a:pt x="2259" y="2418"/>
                  </a:lnTo>
                  <a:lnTo>
                    <a:pt x="2307" y="2413"/>
                  </a:lnTo>
                  <a:lnTo>
                    <a:pt x="2354" y="2409"/>
                  </a:lnTo>
                  <a:lnTo>
                    <a:pt x="2396" y="2409"/>
                  </a:lnTo>
                  <a:lnTo>
                    <a:pt x="2438" y="2411"/>
                  </a:lnTo>
                  <a:lnTo>
                    <a:pt x="2476" y="2413"/>
                  </a:lnTo>
                  <a:lnTo>
                    <a:pt x="2515" y="2418"/>
                  </a:lnTo>
                  <a:lnTo>
                    <a:pt x="2549" y="2428"/>
                  </a:lnTo>
                  <a:lnTo>
                    <a:pt x="2584" y="2438"/>
                  </a:lnTo>
                  <a:lnTo>
                    <a:pt x="2618" y="2451"/>
                  </a:lnTo>
                  <a:lnTo>
                    <a:pt x="2649" y="2466"/>
                  </a:lnTo>
                  <a:lnTo>
                    <a:pt x="2680" y="2485"/>
                  </a:lnTo>
                  <a:lnTo>
                    <a:pt x="2711" y="2505"/>
                  </a:lnTo>
                  <a:lnTo>
                    <a:pt x="2739" y="2530"/>
                  </a:lnTo>
                  <a:lnTo>
                    <a:pt x="2768" y="2555"/>
                  </a:lnTo>
                  <a:lnTo>
                    <a:pt x="2797" y="2585"/>
                  </a:lnTo>
                  <a:lnTo>
                    <a:pt x="2826" y="2616"/>
                  </a:lnTo>
                  <a:lnTo>
                    <a:pt x="2828" y="2589"/>
                  </a:lnTo>
                  <a:lnTo>
                    <a:pt x="2830" y="2562"/>
                  </a:lnTo>
                  <a:lnTo>
                    <a:pt x="2828" y="2537"/>
                  </a:lnTo>
                  <a:lnTo>
                    <a:pt x="2828" y="2510"/>
                  </a:lnTo>
                  <a:lnTo>
                    <a:pt x="2824" y="2487"/>
                  </a:lnTo>
                  <a:lnTo>
                    <a:pt x="2820" y="2462"/>
                  </a:lnTo>
                  <a:lnTo>
                    <a:pt x="2816" y="2439"/>
                  </a:lnTo>
                  <a:lnTo>
                    <a:pt x="2809" y="2416"/>
                  </a:lnTo>
                  <a:lnTo>
                    <a:pt x="2803" y="2395"/>
                  </a:lnTo>
                  <a:lnTo>
                    <a:pt x="2795" y="2374"/>
                  </a:lnTo>
                  <a:lnTo>
                    <a:pt x="2786" y="2353"/>
                  </a:lnTo>
                  <a:lnTo>
                    <a:pt x="2776" y="2334"/>
                  </a:lnTo>
                  <a:lnTo>
                    <a:pt x="2755" y="2295"/>
                  </a:lnTo>
                  <a:lnTo>
                    <a:pt x="2732" y="2261"/>
                  </a:lnTo>
                  <a:lnTo>
                    <a:pt x="2707" y="2226"/>
                  </a:lnTo>
                  <a:lnTo>
                    <a:pt x="2680" y="2198"/>
                  </a:lnTo>
                  <a:lnTo>
                    <a:pt x="2651" y="2169"/>
                  </a:lnTo>
                  <a:lnTo>
                    <a:pt x="2622" y="2144"/>
                  </a:lnTo>
                  <a:lnTo>
                    <a:pt x="2594" y="2119"/>
                  </a:lnTo>
                  <a:lnTo>
                    <a:pt x="2567" y="2098"/>
                  </a:lnTo>
                  <a:lnTo>
                    <a:pt x="2540" y="2080"/>
                  </a:lnTo>
                  <a:lnTo>
                    <a:pt x="2513" y="2063"/>
                  </a:lnTo>
                  <a:lnTo>
                    <a:pt x="2490" y="2048"/>
                  </a:lnTo>
                  <a:lnTo>
                    <a:pt x="2471" y="2032"/>
                  </a:lnTo>
                  <a:lnTo>
                    <a:pt x="2453" y="2019"/>
                  </a:lnTo>
                  <a:lnTo>
                    <a:pt x="2438" y="2004"/>
                  </a:lnTo>
                  <a:lnTo>
                    <a:pt x="2425" y="1988"/>
                  </a:lnTo>
                  <a:lnTo>
                    <a:pt x="2413" y="1973"/>
                  </a:lnTo>
                  <a:lnTo>
                    <a:pt x="2403" y="1960"/>
                  </a:lnTo>
                  <a:lnTo>
                    <a:pt x="2396" y="1944"/>
                  </a:lnTo>
                  <a:lnTo>
                    <a:pt x="2390" y="1931"/>
                  </a:lnTo>
                  <a:lnTo>
                    <a:pt x="2384" y="1915"/>
                  </a:lnTo>
                  <a:lnTo>
                    <a:pt x="2380" y="1902"/>
                  </a:lnTo>
                  <a:lnTo>
                    <a:pt x="2377" y="1888"/>
                  </a:lnTo>
                  <a:lnTo>
                    <a:pt x="2375" y="1862"/>
                  </a:lnTo>
                  <a:lnTo>
                    <a:pt x="2373" y="1837"/>
                  </a:lnTo>
                  <a:lnTo>
                    <a:pt x="2390" y="1856"/>
                  </a:lnTo>
                  <a:lnTo>
                    <a:pt x="2407" y="1873"/>
                  </a:lnTo>
                  <a:lnTo>
                    <a:pt x="2426" y="1890"/>
                  </a:lnTo>
                  <a:lnTo>
                    <a:pt x="2446" y="1906"/>
                  </a:lnTo>
                  <a:lnTo>
                    <a:pt x="2467" y="1919"/>
                  </a:lnTo>
                  <a:lnTo>
                    <a:pt x="2486" y="1931"/>
                  </a:lnTo>
                  <a:lnTo>
                    <a:pt x="2507" y="1942"/>
                  </a:lnTo>
                  <a:lnTo>
                    <a:pt x="2528" y="1954"/>
                  </a:lnTo>
                  <a:lnTo>
                    <a:pt x="2549" y="1963"/>
                  </a:lnTo>
                  <a:lnTo>
                    <a:pt x="2572" y="1971"/>
                  </a:lnTo>
                  <a:lnTo>
                    <a:pt x="2594" y="1979"/>
                  </a:lnTo>
                  <a:lnTo>
                    <a:pt x="2617" y="1986"/>
                  </a:lnTo>
                  <a:lnTo>
                    <a:pt x="2663" y="1996"/>
                  </a:lnTo>
                  <a:lnTo>
                    <a:pt x="2709" y="2004"/>
                  </a:lnTo>
                  <a:lnTo>
                    <a:pt x="2747" y="2009"/>
                  </a:lnTo>
                  <a:lnTo>
                    <a:pt x="2786" y="2017"/>
                  </a:lnTo>
                  <a:lnTo>
                    <a:pt x="2822" y="2025"/>
                  </a:lnTo>
                  <a:lnTo>
                    <a:pt x="2858" y="2032"/>
                  </a:lnTo>
                  <a:lnTo>
                    <a:pt x="2891" y="2042"/>
                  </a:lnTo>
                  <a:lnTo>
                    <a:pt x="2924" y="2052"/>
                  </a:lnTo>
                  <a:lnTo>
                    <a:pt x="2954" y="2063"/>
                  </a:lnTo>
                  <a:lnTo>
                    <a:pt x="2983" y="2075"/>
                  </a:lnTo>
                  <a:lnTo>
                    <a:pt x="3012" y="2088"/>
                  </a:lnTo>
                  <a:lnTo>
                    <a:pt x="3037" y="2102"/>
                  </a:lnTo>
                  <a:lnTo>
                    <a:pt x="3062" y="2117"/>
                  </a:lnTo>
                  <a:lnTo>
                    <a:pt x="3085" y="2134"/>
                  </a:lnTo>
                  <a:lnTo>
                    <a:pt x="3106" y="2151"/>
                  </a:lnTo>
                  <a:lnTo>
                    <a:pt x="3125" y="2169"/>
                  </a:lnTo>
                  <a:lnTo>
                    <a:pt x="3143" y="2188"/>
                  </a:lnTo>
                  <a:lnTo>
                    <a:pt x="3160" y="2209"/>
                  </a:lnTo>
                  <a:lnTo>
                    <a:pt x="3160" y="2180"/>
                  </a:lnTo>
                  <a:lnTo>
                    <a:pt x="3160" y="2151"/>
                  </a:lnTo>
                  <a:lnTo>
                    <a:pt x="3156" y="2125"/>
                  </a:lnTo>
                  <a:lnTo>
                    <a:pt x="3152" y="2100"/>
                  </a:lnTo>
                  <a:lnTo>
                    <a:pt x="3146" y="2075"/>
                  </a:lnTo>
                  <a:lnTo>
                    <a:pt x="3139" y="2052"/>
                  </a:lnTo>
                  <a:lnTo>
                    <a:pt x="3129" y="2029"/>
                  </a:lnTo>
                  <a:lnTo>
                    <a:pt x="3120" y="2008"/>
                  </a:lnTo>
                  <a:lnTo>
                    <a:pt x="3106" y="1988"/>
                  </a:lnTo>
                  <a:lnTo>
                    <a:pt x="3095" y="1969"/>
                  </a:lnTo>
                  <a:lnTo>
                    <a:pt x="3081" y="1950"/>
                  </a:lnTo>
                  <a:lnTo>
                    <a:pt x="3066" y="1933"/>
                  </a:lnTo>
                  <a:lnTo>
                    <a:pt x="3035" y="1900"/>
                  </a:lnTo>
                  <a:lnTo>
                    <a:pt x="3004" y="1871"/>
                  </a:lnTo>
                  <a:lnTo>
                    <a:pt x="2937" y="1817"/>
                  </a:lnTo>
                  <a:lnTo>
                    <a:pt x="2876" y="1769"/>
                  </a:lnTo>
                  <a:lnTo>
                    <a:pt x="2849" y="1746"/>
                  </a:lnTo>
                  <a:lnTo>
                    <a:pt x="2828" y="1721"/>
                  </a:lnTo>
                  <a:lnTo>
                    <a:pt x="2818" y="1710"/>
                  </a:lnTo>
                  <a:lnTo>
                    <a:pt x="2810" y="1698"/>
                  </a:lnTo>
                  <a:lnTo>
                    <a:pt x="2803" y="1685"/>
                  </a:lnTo>
                  <a:lnTo>
                    <a:pt x="2799" y="1673"/>
                  </a:lnTo>
                  <a:lnTo>
                    <a:pt x="2837" y="1698"/>
                  </a:lnTo>
                  <a:lnTo>
                    <a:pt x="2876" y="1718"/>
                  </a:lnTo>
                  <a:lnTo>
                    <a:pt x="2910" y="1735"/>
                  </a:lnTo>
                  <a:lnTo>
                    <a:pt x="2947" y="1746"/>
                  </a:lnTo>
                  <a:lnTo>
                    <a:pt x="2983" y="1756"/>
                  </a:lnTo>
                  <a:lnTo>
                    <a:pt x="3020" y="1760"/>
                  </a:lnTo>
                  <a:lnTo>
                    <a:pt x="3058" y="1762"/>
                  </a:lnTo>
                  <a:lnTo>
                    <a:pt x="3098" y="1760"/>
                  </a:lnTo>
                  <a:lnTo>
                    <a:pt x="3125" y="1758"/>
                  </a:lnTo>
                  <a:lnTo>
                    <a:pt x="3156" y="1752"/>
                  </a:lnTo>
                  <a:lnTo>
                    <a:pt x="3185" y="1746"/>
                  </a:lnTo>
                  <a:lnTo>
                    <a:pt x="3216" y="1739"/>
                  </a:lnTo>
                  <a:lnTo>
                    <a:pt x="3244" y="1733"/>
                  </a:lnTo>
                  <a:lnTo>
                    <a:pt x="3275" y="1727"/>
                  </a:lnTo>
                  <a:lnTo>
                    <a:pt x="3306" y="1723"/>
                  </a:lnTo>
                  <a:lnTo>
                    <a:pt x="3337" y="1721"/>
                  </a:lnTo>
                  <a:lnTo>
                    <a:pt x="3367" y="1721"/>
                  </a:lnTo>
                  <a:lnTo>
                    <a:pt x="3396" y="1725"/>
                  </a:lnTo>
                  <a:lnTo>
                    <a:pt x="3411" y="1729"/>
                  </a:lnTo>
                  <a:lnTo>
                    <a:pt x="3427" y="1735"/>
                  </a:lnTo>
                  <a:lnTo>
                    <a:pt x="3440" y="1741"/>
                  </a:lnTo>
                  <a:lnTo>
                    <a:pt x="3456" y="1746"/>
                  </a:lnTo>
                  <a:lnTo>
                    <a:pt x="3469" y="1756"/>
                  </a:lnTo>
                  <a:lnTo>
                    <a:pt x="3484" y="1766"/>
                  </a:lnTo>
                  <a:lnTo>
                    <a:pt x="3498" y="1777"/>
                  </a:lnTo>
                  <a:lnTo>
                    <a:pt x="3511" y="1791"/>
                  </a:lnTo>
                  <a:lnTo>
                    <a:pt x="3525" y="1806"/>
                  </a:lnTo>
                  <a:lnTo>
                    <a:pt x="3538" y="1823"/>
                  </a:lnTo>
                  <a:lnTo>
                    <a:pt x="3552" y="1840"/>
                  </a:lnTo>
                  <a:lnTo>
                    <a:pt x="3563" y="1862"/>
                  </a:lnTo>
                  <a:lnTo>
                    <a:pt x="3596" y="1842"/>
                  </a:lnTo>
                  <a:lnTo>
                    <a:pt x="3630" y="1827"/>
                  </a:lnTo>
                  <a:lnTo>
                    <a:pt x="3665" y="1814"/>
                  </a:lnTo>
                  <a:lnTo>
                    <a:pt x="3699" y="1804"/>
                  </a:lnTo>
                  <a:lnTo>
                    <a:pt x="3736" y="1798"/>
                  </a:lnTo>
                  <a:lnTo>
                    <a:pt x="3772" y="1794"/>
                  </a:lnTo>
                  <a:lnTo>
                    <a:pt x="3809" y="1794"/>
                  </a:lnTo>
                  <a:lnTo>
                    <a:pt x="3843" y="1796"/>
                  </a:lnTo>
                  <a:lnTo>
                    <a:pt x="3880" y="1800"/>
                  </a:lnTo>
                  <a:lnTo>
                    <a:pt x="3916" y="1808"/>
                  </a:lnTo>
                  <a:lnTo>
                    <a:pt x="3951" y="1816"/>
                  </a:lnTo>
                  <a:lnTo>
                    <a:pt x="3986" y="1827"/>
                  </a:lnTo>
                  <a:lnTo>
                    <a:pt x="4018" y="1839"/>
                  </a:lnTo>
                  <a:lnTo>
                    <a:pt x="4051" y="1854"/>
                  </a:lnTo>
                  <a:lnTo>
                    <a:pt x="4080" y="1869"/>
                  </a:lnTo>
                  <a:lnTo>
                    <a:pt x="4110" y="1887"/>
                  </a:lnTo>
                  <a:close/>
                  <a:moveTo>
                    <a:pt x="2246" y="1449"/>
                  </a:moveTo>
                  <a:lnTo>
                    <a:pt x="1862" y="1449"/>
                  </a:lnTo>
                  <a:lnTo>
                    <a:pt x="1862" y="1063"/>
                  </a:lnTo>
                  <a:lnTo>
                    <a:pt x="2246" y="1063"/>
                  </a:lnTo>
                  <a:lnTo>
                    <a:pt x="2246" y="14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800"/>
            </a:p>
          </p:txBody>
        </p:sp>
      </p:grp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E421AAA-9468-410B-AE58-6AF913CDA27D}" type="datetime1">
              <a:rPr lang="en-GB" smtClean="0"/>
              <a:t>16/04/2019</a:t>
            </a:fld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Presentation Name / Firstname Lastname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9315E-5A66-CF44-AE5D-C333B2F730C4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9383525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CF2E3F-6F01-488E-BC4F-365C2C9BC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8EFB11-5596-448C-87F7-A631426304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9CD9E4-81EF-4A3E-944B-1E1B95AB0E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E5206D-4CDF-4A76-989E-66BEE20BF176}" type="datetimeFigureOut">
              <a:rPr lang="fi-FI" smtClean="0"/>
              <a:t>16.4.2019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197A5-E7A7-4EE3-9342-181522C8A0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376F0-6714-467A-8853-E933FFBB47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E3479-BFCE-411F-BD39-757C6DC94F3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65357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16/j.agsy.2018.12.007" TargetMode="External"/><Relationship Id="rId3" Type="http://schemas.openxmlformats.org/officeDocument/2006/relationships/image" Target="../media/image24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openclipart.org/detail/192843/black-solid-chicken-by-k4r573n-192843" TargetMode="External"/><Relationship Id="rId5" Type="http://schemas.openxmlformats.org/officeDocument/2006/relationships/image" Target="../media/image25.png"/><Relationship Id="rId4" Type="http://schemas.openxmlformats.org/officeDocument/2006/relationships/hyperlink" Target="http://www.publicdomainpictures.net/view-image.php?image=76778&amp;picture=horse-silhouette-clipart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uk.wikipedia.org/wiki/%D0%A4%D0%B0%D0%B9%D0%BB:LKW_mit_Aufleger_aus_Zusatzzeichen_1048-14.svg" TargetMode="External"/><Relationship Id="rId3" Type="http://schemas.openxmlformats.org/officeDocument/2006/relationships/image" Target="../media/image24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openclipart.org/detail/192843/black-solid-chicken-by-k4r573n-192843" TargetMode="External"/><Relationship Id="rId5" Type="http://schemas.openxmlformats.org/officeDocument/2006/relationships/image" Target="../media/image25.png"/><Relationship Id="rId4" Type="http://schemas.openxmlformats.org/officeDocument/2006/relationships/hyperlink" Target="http://www.publicdomainpictures.net/view-image.php?image=76778&amp;picture=horse-silhouette-clipart" TargetMode="External"/><Relationship Id="rId9" Type="http://schemas.openxmlformats.org/officeDocument/2006/relationships/hyperlink" Target="https://doi.org/10.1016/j.agsy.2018.12.007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24.jpe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openclipart.org/detail/192843/black-solid-chicken-by-k4r573n-192843" TargetMode="External"/><Relationship Id="rId5" Type="http://schemas.openxmlformats.org/officeDocument/2006/relationships/image" Target="../media/image25.png"/><Relationship Id="rId4" Type="http://schemas.openxmlformats.org/officeDocument/2006/relationships/hyperlink" Target="http://www.publicdomainpictures.net/view-image.php?image=76778&amp;picture=horse-silhouette-clipart" TargetMode="External"/><Relationship Id="rId9" Type="http://schemas.openxmlformats.org/officeDocument/2006/relationships/hyperlink" Target="https://doi.org/10.1016/j.agsy.2018.12.007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laotsikko 10"/>
          <p:cNvSpPr>
            <a:spLocks noGrp="1"/>
          </p:cNvSpPr>
          <p:nvPr>
            <p:ph type="subTitle" idx="1"/>
          </p:nvPr>
        </p:nvSpPr>
        <p:spPr>
          <a:xfrm>
            <a:off x="3181351" y="4057651"/>
            <a:ext cx="5829300" cy="10287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0" dirty="0"/>
              <a:t>Hyvinkää 16.4.2019</a:t>
            </a:r>
          </a:p>
          <a:p>
            <a:pPr marL="0" indent="0">
              <a:buNone/>
            </a:pPr>
            <a:r>
              <a:rPr lang="fi-FI" sz="1200" b="0" dirty="0"/>
              <a:t>Kari Koppelmäki </a:t>
            </a:r>
          </a:p>
          <a:p>
            <a:endParaRPr lang="fi-FI" dirty="0"/>
          </a:p>
        </p:txBody>
      </p:sp>
      <p:sp>
        <p:nvSpPr>
          <p:cNvPr id="10" name="Otsikko 9"/>
          <p:cNvSpPr>
            <a:spLocks noGrp="1"/>
          </p:cNvSpPr>
          <p:nvPr>
            <p:ph type="ctrTitle"/>
          </p:nvPr>
        </p:nvSpPr>
        <p:spPr>
          <a:xfrm>
            <a:off x="2207568" y="2564904"/>
            <a:ext cx="8054031" cy="1491672"/>
          </a:xfrm>
        </p:spPr>
        <p:txBody>
          <a:bodyPr>
            <a:normAutofit/>
          </a:bodyPr>
          <a:lstStyle/>
          <a:p>
            <a:r>
              <a:rPr lang="fi-FI" dirty="0" err="1"/>
              <a:t>Agroekologinen</a:t>
            </a:r>
            <a:r>
              <a:rPr lang="fi-FI" dirty="0"/>
              <a:t> symbioosi – </a:t>
            </a:r>
            <a:br>
              <a:rPr lang="fi-FI" dirty="0"/>
            </a:br>
            <a:r>
              <a:rPr lang="fi-FI" dirty="0"/>
              <a:t>Ruokaa, energiaa ja ravinteita</a:t>
            </a:r>
            <a:endParaRPr lang="fi-FI" sz="1351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9315E-5A66-CF44-AE5D-C333B2F730C4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22CAE1-AD62-4723-93B2-8657A755A1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6081024"/>
            <a:ext cx="3293097" cy="64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483693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252E32A-238F-412D-A2BD-A0A9561A0F03}"/>
              </a:ext>
            </a:extLst>
          </p:cNvPr>
          <p:cNvSpPr/>
          <p:nvPr/>
        </p:nvSpPr>
        <p:spPr>
          <a:xfrm>
            <a:off x="0" y="0"/>
            <a:ext cx="6296025" cy="6858000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2060EF-72DE-4019-8987-0ED7ABC44D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956" y="1643783"/>
            <a:ext cx="5690044" cy="38269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B520B2-F224-4A21-B928-BB1C892571CE}"/>
              </a:ext>
            </a:extLst>
          </p:cNvPr>
          <p:cNvSpPr txBox="1"/>
          <p:nvPr/>
        </p:nvSpPr>
        <p:spPr>
          <a:xfrm>
            <a:off x="533400" y="1500439"/>
            <a:ext cx="568642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>
                <a:latin typeface="Arial" panose="020B0604020202020204" pitchFamily="34" charset="0"/>
                <a:cs typeface="Arial" panose="020B0604020202020204" pitchFamily="34" charset="0"/>
              </a:rPr>
              <a:t>Miksi biokaasuntuotantoa?</a:t>
            </a:r>
          </a:p>
          <a:p>
            <a:endParaRPr lang="fi-FI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>
                <a:latin typeface="Arial" panose="020B0604020202020204" pitchFamily="34" charset="0"/>
                <a:cs typeface="Arial" panose="020B0604020202020204" pitchFamily="34" charset="0"/>
              </a:rPr>
              <a:t>Palopuron AES toimijat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fi-FI" sz="2800" dirty="0" err="1">
                <a:latin typeface="Arial" panose="020B0604020202020204" pitchFamily="34" charset="0"/>
                <a:cs typeface="Arial" panose="020B0604020202020204" pitchFamily="34" charset="0"/>
              </a:rPr>
              <a:t>deasta</a:t>
            </a:r>
            <a:r>
              <a:rPr lang="fi-FI" sz="2800" dirty="0">
                <a:latin typeface="Arial" panose="020B0604020202020204" pitchFamily="34" charset="0"/>
                <a:cs typeface="Arial" panose="020B0604020202020204" pitchFamily="34" charset="0"/>
              </a:rPr>
              <a:t> investointiin</a:t>
            </a:r>
          </a:p>
          <a:p>
            <a:endParaRPr lang="fi-FI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>
                <a:latin typeface="Arial" panose="020B0604020202020204" pitchFamily="34" charset="0"/>
                <a:cs typeface="Arial" panose="020B0604020202020204" pitchFamily="34" charset="0"/>
              </a:rPr>
              <a:t>Biokaasuntuotannon vaikutukset</a:t>
            </a:r>
          </a:p>
          <a:p>
            <a:endParaRPr lang="fi-FI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>
                <a:latin typeface="Arial" panose="020B0604020202020204" pitchFamily="34" charset="0"/>
                <a:cs typeface="Arial" panose="020B0604020202020204" pitchFamily="34" charset="0"/>
              </a:rPr>
              <a:t>Monistettavuus</a:t>
            </a:r>
          </a:p>
        </p:txBody>
      </p:sp>
    </p:spTree>
    <p:extLst>
      <p:ext uri="{BB962C8B-B14F-4D97-AF65-F5344CB8AC3E}">
        <p14:creationId xmlns:p14="http://schemas.microsoft.com/office/powerpoint/2010/main" val="1818619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FD000-88EE-497B-933A-DB60232FF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041" y="266526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fi-FI" sz="4800" dirty="0"/>
              <a:t>Biokaasuntuotanto on</a:t>
            </a:r>
            <a:br>
              <a:rPr lang="fi-FI" sz="4800" dirty="0"/>
            </a:br>
            <a:br>
              <a:rPr lang="fi-FI" sz="4800" dirty="0"/>
            </a:br>
            <a:br>
              <a:rPr lang="fi-FI" sz="4800" dirty="0"/>
            </a:br>
            <a:r>
              <a:rPr lang="fi-FI" sz="4800" dirty="0"/>
              <a:t>uusiutuvan energian tuotantoa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DB957B-C058-4D39-834D-A1E14C5038CC}"/>
              </a:ext>
            </a:extLst>
          </p:cNvPr>
          <p:cNvSpPr txBox="1"/>
          <p:nvPr/>
        </p:nvSpPr>
        <p:spPr>
          <a:xfrm>
            <a:off x="2399416" y="2845872"/>
            <a:ext cx="7562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4800" dirty="0">
                <a:solidFill>
                  <a:srgbClr val="FF0000"/>
                </a:solidFill>
                <a:latin typeface="+mj-lt"/>
              </a:rPr>
              <a:t>paljon enemmän kuin</a:t>
            </a:r>
          </a:p>
        </p:txBody>
      </p:sp>
    </p:spTree>
    <p:extLst>
      <p:ext uri="{BB962C8B-B14F-4D97-AF65-F5344CB8AC3E}">
        <p14:creationId xmlns:p14="http://schemas.microsoft.com/office/powerpoint/2010/main" val="844460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9315E-5A66-CF44-AE5D-C333B2F730C4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  <p:grpSp>
        <p:nvGrpSpPr>
          <p:cNvPr id="60" name="Group 59"/>
          <p:cNvGrpSpPr/>
          <p:nvPr/>
        </p:nvGrpSpPr>
        <p:grpSpPr>
          <a:xfrm>
            <a:off x="1688014" y="1916831"/>
            <a:ext cx="8279630" cy="3265781"/>
            <a:chOff x="1780422" y="2204864"/>
            <a:chExt cx="5671548" cy="219347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99958" y="2204864"/>
              <a:ext cx="460736" cy="63940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55867" y="3153610"/>
              <a:ext cx="657284" cy="533929"/>
            </a:xfrm>
            <a:prstGeom prst="rect">
              <a:avLst/>
            </a:prstGeom>
          </p:spPr>
        </p:pic>
        <p:grpSp>
          <p:nvGrpSpPr>
            <p:cNvPr id="25" name="Group 24"/>
            <p:cNvGrpSpPr/>
            <p:nvPr/>
          </p:nvGrpSpPr>
          <p:grpSpPr>
            <a:xfrm>
              <a:off x="6693533" y="2872768"/>
              <a:ext cx="743831" cy="721074"/>
              <a:chOff x="5508104" y="2130177"/>
              <a:chExt cx="1008112" cy="960685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5508104" y="2130177"/>
                <a:ext cx="1008112" cy="960685"/>
              </a:xfrm>
              <a:prstGeom prst="rect">
                <a:avLst/>
              </a:prstGeom>
              <a:solidFill>
                <a:srgbClr val="92BC59"/>
              </a:solidFill>
              <a:ln>
                <a:solidFill>
                  <a:srgbClr val="92BC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5"/>
              <a:srcRect l="12501" t="13438" r="11005" b="5825"/>
              <a:stretch/>
            </p:blipFill>
            <p:spPr>
              <a:xfrm>
                <a:off x="5562885" y="2204864"/>
                <a:ext cx="900000" cy="808874"/>
              </a:xfrm>
              <a:prstGeom prst="rect">
                <a:avLst/>
              </a:prstGeom>
            </p:spPr>
          </p:pic>
          <p:sp>
            <p:nvSpPr>
              <p:cNvPr id="20" name="Rectangle 19"/>
              <p:cNvSpPr/>
              <p:nvPr/>
            </p:nvSpPr>
            <p:spPr>
              <a:xfrm>
                <a:off x="6444208" y="2996952"/>
                <a:ext cx="45719" cy="45719"/>
              </a:xfrm>
              <a:prstGeom prst="rect">
                <a:avLst/>
              </a:prstGeom>
              <a:solidFill>
                <a:srgbClr val="92BC59"/>
              </a:solidFill>
              <a:ln>
                <a:solidFill>
                  <a:srgbClr val="92BC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</p:grpSp>
        <p:sp>
          <p:nvSpPr>
            <p:cNvPr id="27" name="TextBox 26"/>
            <p:cNvSpPr txBox="1"/>
            <p:nvPr/>
          </p:nvSpPr>
          <p:spPr bwMode="auto">
            <a:xfrm>
              <a:off x="1780422" y="4185193"/>
              <a:ext cx="808171" cy="103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i-FI" sz="1000" b="1" dirty="0">
                  <a:solidFill>
                    <a:srgbClr val="92BC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ALKUTUOTANTO</a:t>
              </a: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23372" y="2603752"/>
              <a:ext cx="1125485" cy="1083787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 bwMode="auto">
            <a:xfrm>
              <a:off x="3434111" y="4185193"/>
              <a:ext cx="504009" cy="103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i-FI" sz="1000" b="1" dirty="0">
                  <a:solidFill>
                    <a:srgbClr val="92BC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JALOSTUS</a:t>
              </a:r>
            </a:p>
          </p:txBody>
        </p:sp>
        <p:sp>
          <p:nvSpPr>
            <p:cNvPr id="30" name="TextBox 29"/>
            <p:cNvSpPr txBox="1"/>
            <p:nvPr/>
          </p:nvSpPr>
          <p:spPr bwMode="auto">
            <a:xfrm>
              <a:off x="5152952" y="4191615"/>
              <a:ext cx="372241" cy="103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i-FI" sz="1000" b="1" dirty="0">
                  <a:solidFill>
                    <a:srgbClr val="92BC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JAKELU</a:t>
              </a:r>
            </a:p>
          </p:txBody>
        </p:sp>
        <p:sp>
          <p:nvSpPr>
            <p:cNvPr id="31" name="TextBox 30"/>
            <p:cNvSpPr txBox="1"/>
            <p:nvPr/>
          </p:nvSpPr>
          <p:spPr bwMode="auto">
            <a:xfrm>
              <a:off x="6678938" y="4088257"/>
              <a:ext cx="773032" cy="310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i-FI" sz="1000" b="1" dirty="0">
                  <a:solidFill>
                    <a:srgbClr val="92BC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YKSITYINEN JA</a:t>
              </a:r>
            </a:p>
            <a:p>
              <a:pPr algn="ctr"/>
              <a:r>
                <a:rPr lang="fi-FI" sz="1000" b="1" dirty="0">
                  <a:solidFill>
                    <a:srgbClr val="92BC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JULKINEN </a:t>
              </a:r>
            </a:p>
            <a:p>
              <a:pPr algn="ctr"/>
              <a:r>
                <a:rPr lang="fi-FI" sz="1000" b="1" dirty="0">
                  <a:solidFill>
                    <a:srgbClr val="92BC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KULUTUS</a:t>
              </a: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4899137" y="3078515"/>
              <a:ext cx="909099" cy="515327"/>
              <a:chOff x="4520777" y="3316926"/>
              <a:chExt cx="792064" cy="396040"/>
            </a:xfrm>
          </p:grpSpPr>
          <p:grpSp>
            <p:nvGrpSpPr>
              <p:cNvPr id="41" name="Group 40"/>
              <p:cNvGrpSpPr/>
              <p:nvPr/>
            </p:nvGrpSpPr>
            <p:grpSpPr>
              <a:xfrm>
                <a:off x="4520777" y="3316926"/>
                <a:ext cx="792064" cy="396040"/>
                <a:chOff x="4572000" y="1988840"/>
                <a:chExt cx="792064" cy="396040"/>
              </a:xfrm>
            </p:grpSpPr>
            <p:sp>
              <p:nvSpPr>
                <p:cNvPr id="33" name="Rectangle 32"/>
                <p:cNvSpPr/>
                <p:nvPr/>
              </p:nvSpPr>
              <p:spPr>
                <a:xfrm>
                  <a:off x="4572000" y="1988840"/>
                  <a:ext cx="540000" cy="288032"/>
                </a:xfrm>
                <a:prstGeom prst="rect">
                  <a:avLst/>
                </a:prstGeom>
                <a:solidFill>
                  <a:srgbClr val="92BC59"/>
                </a:solidFill>
                <a:ln>
                  <a:solidFill>
                    <a:srgbClr val="92BC5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i-FI"/>
                </a:p>
              </p:txBody>
            </p:sp>
            <p:sp>
              <p:nvSpPr>
                <p:cNvPr id="37" name="Snip Single Corner Rectangle 36"/>
                <p:cNvSpPr/>
                <p:nvPr/>
              </p:nvSpPr>
              <p:spPr>
                <a:xfrm>
                  <a:off x="5148064" y="2060848"/>
                  <a:ext cx="216000" cy="216000"/>
                </a:xfrm>
                <a:prstGeom prst="snip1Rect">
                  <a:avLst>
                    <a:gd name="adj" fmla="val 50000"/>
                  </a:avLst>
                </a:prstGeom>
                <a:solidFill>
                  <a:srgbClr val="92BC59"/>
                </a:solidFill>
                <a:ln w="25400">
                  <a:solidFill>
                    <a:srgbClr val="92BC5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i-FI"/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4644008" y="2312880"/>
                  <a:ext cx="72000" cy="72000"/>
                </a:xfrm>
                <a:prstGeom prst="ellipse">
                  <a:avLst/>
                </a:prstGeom>
                <a:solidFill>
                  <a:srgbClr val="92BC59"/>
                </a:solidFill>
                <a:ln>
                  <a:solidFill>
                    <a:srgbClr val="92BC5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i-FI"/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4758498" y="2312880"/>
                  <a:ext cx="72000" cy="72000"/>
                </a:xfrm>
                <a:prstGeom prst="ellipse">
                  <a:avLst/>
                </a:prstGeom>
                <a:solidFill>
                  <a:srgbClr val="92BC59"/>
                </a:solidFill>
                <a:ln>
                  <a:solidFill>
                    <a:srgbClr val="92BC5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i-FI"/>
                </a:p>
              </p:txBody>
            </p:sp>
            <p:sp>
              <p:nvSpPr>
                <p:cNvPr id="40" name="Oval 39"/>
                <p:cNvSpPr/>
                <p:nvPr/>
              </p:nvSpPr>
              <p:spPr>
                <a:xfrm>
                  <a:off x="5220064" y="2312880"/>
                  <a:ext cx="72000" cy="72000"/>
                </a:xfrm>
                <a:prstGeom prst="ellipse">
                  <a:avLst/>
                </a:prstGeom>
                <a:solidFill>
                  <a:srgbClr val="92BC59"/>
                </a:solidFill>
                <a:ln>
                  <a:solidFill>
                    <a:srgbClr val="92BC5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i-FI"/>
                </a:p>
              </p:txBody>
            </p:sp>
          </p:grpSp>
          <p:sp>
            <p:nvSpPr>
              <p:cNvPr id="43" name="Snip Single Corner Rectangle 42"/>
              <p:cNvSpPr/>
              <p:nvPr/>
            </p:nvSpPr>
            <p:spPr>
              <a:xfrm>
                <a:off x="5105510" y="3396470"/>
                <a:ext cx="126000" cy="64800"/>
              </a:xfrm>
              <a:prstGeom prst="snip1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96000" rIns="468000" rtlCol="0" anchor="ctr"/>
              <a:lstStyle/>
              <a:p>
                <a:pPr algn="ctr"/>
                <a:endParaRPr lang="fi-FI"/>
              </a:p>
            </p:txBody>
          </p:sp>
        </p:grpSp>
        <p:cxnSp>
          <p:nvCxnSpPr>
            <p:cNvPr id="48" name="Straight Arrow Connector 47"/>
            <p:cNvCxnSpPr/>
            <p:nvPr/>
          </p:nvCxnSpPr>
          <p:spPr>
            <a:xfrm>
              <a:off x="1788172" y="3848568"/>
              <a:ext cx="743748" cy="0"/>
            </a:xfrm>
            <a:prstGeom prst="straightConnector1">
              <a:avLst/>
            </a:prstGeom>
            <a:ln w="28575">
              <a:solidFill>
                <a:srgbClr val="818284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>
              <a:off x="3304972" y="3833202"/>
              <a:ext cx="743748" cy="0"/>
            </a:xfrm>
            <a:prstGeom prst="straightConnector1">
              <a:avLst/>
            </a:prstGeom>
            <a:ln w="28575">
              <a:solidFill>
                <a:srgbClr val="818284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>
              <a:off x="4961328" y="3817836"/>
              <a:ext cx="743748" cy="0"/>
            </a:xfrm>
            <a:prstGeom prst="straightConnector1">
              <a:avLst/>
            </a:prstGeom>
            <a:ln w="28575">
              <a:solidFill>
                <a:srgbClr val="818284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>
              <a:off x="6640485" y="3848568"/>
              <a:ext cx="743748" cy="0"/>
            </a:xfrm>
            <a:prstGeom prst="straightConnector1">
              <a:avLst/>
            </a:prstGeom>
            <a:ln w="28575">
              <a:solidFill>
                <a:srgbClr val="818284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>
              <a:off x="2184508" y="2944700"/>
              <a:ext cx="0" cy="274355"/>
            </a:xfrm>
            <a:prstGeom prst="straightConnector1">
              <a:avLst/>
            </a:prstGeom>
            <a:ln w="9525">
              <a:solidFill>
                <a:srgbClr val="818284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7" name="Straight Arrow Connector 66"/>
          <p:cNvCxnSpPr/>
          <p:nvPr/>
        </p:nvCxnSpPr>
        <p:spPr>
          <a:xfrm>
            <a:off x="2316952" y="815799"/>
            <a:ext cx="0" cy="86409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4476050" y="836712"/>
            <a:ext cx="0" cy="86409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6863076" y="836712"/>
            <a:ext cx="0" cy="86409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9410049" y="836712"/>
            <a:ext cx="0" cy="86409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2423592" y="5483639"/>
            <a:ext cx="0" cy="8640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4475106" y="5445224"/>
            <a:ext cx="0" cy="8640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6888088" y="5436138"/>
            <a:ext cx="0" cy="8640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9332546" y="5401672"/>
            <a:ext cx="0" cy="8640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 bwMode="auto">
          <a:xfrm>
            <a:off x="1530688" y="269525"/>
            <a:ext cx="24540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i-FI" dirty="0"/>
              <a:t>Tuotantopanokset</a:t>
            </a:r>
          </a:p>
        </p:txBody>
      </p:sp>
      <p:sp>
        <p:nvSpPr>
          <p:cNvPr id="78" name="TextBox 77"/>
          <p:cNvSpPr txBox="1"/>
          <p:nvPr/>
        </p:nvSpPr>
        <p:spPr bwMode="auto">
          <a:xfrm>
            <a:off x="10199771" y="6081102"/>
            <a:ext cx="9938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i-FI" dirty="0"/>
              <a:t>Hävikki</a:t>
            </a:r>
          </a:p>
        </p:txBody>
      </p:sp>
    </p:spTree>
    <p:extLst>
      <p:ext uri="{BB962C8B-B14F-4D97-AF65-F5344CB8AC3E}">
        <p14:creationId xmlns:p14="http://schemas.microsoft.com/office/powerpoint/2010/main" val="374683846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9315E-5A66-CF44-AE5D-C333B2F730C4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  <p:grpSp>
        <p:nvGrpSpPr>
          <p:cNvPr id="60" name="Group 59"/>
          <p:cNvGrpSpPr/>
          <p:nvPr/>
        </p:nvGrpSpPr>
        <p:grpSpPr>
          <a:xfrm>
            <a:off x="1688014" y="1916831"/>
            <a:ext cx="8279630" cy="3265781"/>
            <a:chOff x="1780422" y="2204864"/>
            <a:chExt cx="5671548" cy="219347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99958" y="2204864"/>
              <a:ext cx="460736" cy="63940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55867" y="3153610"/>
              <a:ext cx="657284" cy="533929"/>
            </a:xfrm>
            <a:prstGeom prst="rect">
              <a:avLst/>
            </a:prstGeom>
          </p:spPr>
        </p:pic>
        <p:grpSp>
          <p:nvGrpSpPr>
            <p:cNvPr id="25" name="Group 24"/>
            <p:cNvGrpSpPr/>
            <p:nvPr/>
          </p:nvGrpSpPr>
          <p:grpSpPr>
            <a:xfrm>
              <a:off x="6693533" y="2872768"/>
              <a:ext cx="743831" cy="721074"/>
              <a:chOff x="5508104" y="2130177"/>
              <a:chExt cx="1008112" cy="960685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5508104" y="2130177"/>
                <a:ext cx="1008112" cy="960685"/>
              </a:xfrm>
              <a:prstGeom prst="rect">
                <a:avLst/>
              </a:prstGeom>
              <a:solidFill>
                <a:srgbClr val="92BC59"/>
              </a:solidFill>
              <a:ln>
                <a:solidFill>
                  <a:srgbClr val="92BC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5"/>
              <a:srcRect l="12501" t="13438" r="11005" b="5825"/>
              <a:stretch/>
            </p:blipFill>
            <p:spPr>
              <a:xfrm>
                <a:off x="5562885" y="2204864"/>
                <a:ext cx="900000" cy="808874"/>
              </a:xfrm>
              <a:prstGeom prst="rect">
                <a:avLst/>
              </a:prstGeom>
            </p:spPr>
          </p:pic>
          <p:sp>
            <p:nvSpPr>
              <p:cNvPr id="20" name="Rectangle 19"/>
              <p:cNvSpPr/>
              <p:nvPr/>
            </p:nvSpPr>
            <p:spPr>
              <a:xfrm>
                <a:off x="6444208" y="2996952"/>
                <a:ext cx="45719" cy="45719"/>
              </a:xfrm>
              <a:prstGeom prst="rect">
                <a:avLst/>
              </a:prstGeom>
              <a:solidFill>
                <a:srgbClr val="92BC59"/>
              </a:solidFill>
              <a:ln>
                <a:solidFill>
                  <a:srgbClr val="92BC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</p:grpSp>
        <p:sp>
          <p:nvSpPr>
            <p:cNvPr id="27" name="TextBox 26"/>
            <p:cNvSpPr txBox="1"/>
            <p:nvPr/>
          </p:nvSpPr>
          <p:spPr bwMode="auto">
            <a:xfrm>
              <a:off x="1780422" y="4185193"/>
              <a:ext cx="808171" cy="103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i-FI" sz="1000" b="1" dirty="0">
                  <a:solidFill>
                    <a:srgbClr val="92BC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ALKUTUOTANTO</a:t>
              </a: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23372" y="2603752"/>
              <a:ext cx="1125485" cy="1083787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 bwMode="auto">
            <a:xfrm>
              <a:off x="3434111" y="4185193"/>
              <a:ext cx="504009" cy="103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i-FI" sz="1000" b="1" dirty="0">
                  <a:solidFill>
                    <a:srgbClr val="92BC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JALOSTUS</a:t>
              </a:r>
            </a:p>
          </p:txBody>
        </p:sp>
        <p:sp>
          <p:nvSpPr>
            <p:cNvPr id="30" name="TextBox 29"/>
            <p:cNvSpPr txBox="1"/>
            <p:nvPr/>
          </p:nvSpPr>
          <p:spPr bwMode="auto">
            <a:xfrm>
              <a:off x="5152952" y="4191615"/>
              <a:ext cx="372241" cy="103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i-FI" sz="1000" b="1" dirty="0">
                  <a:solidFill>
                    <a:srgbClr val="92BC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JAKELU</a:t>
              </a:r>
            </a:p>
          </p:txBody>
        </p:sp>
        <p:sp>
          <p:nvSpPr>
            <p:cNvPr id="31" name="TextBox 30"/>
            <p:cNvSpPr txBox="1"/>
            <p:nvPr/>
          </p:nvSpPr>
          <p:spPr bwMode="auto">
            <a:xfrm>
              <a:off x="6678938" y="4088257"/>
              <a:ext cx="773032" cy="310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i-FI" sz="1000" b="1" dirty="0">
                  <a:solidFill>
                    <a:srgbClr val="92BC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YKSITYINEN JA</a:t>
              </a:r>
            </a:p>
            <a:p>
              <a:pPr algn="ctr"/>
              <a:r>
                <a:rPr lang="fi-FI" sz="1000" b="1" dirty="0">
                  <a:solidFill>
                    <a:srgbClr val="92BC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JULKINEN </a:t>
              </a:r>
            </a:p>
            <a:p>
              <a:pPr algn="ctr"/>
              <a:r>
                <a:rPr lang="fi-FI" sz="1000" b="1" dirty="0">
                  <a:solidFill>
                    <a:srgbClr val="92BC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KULUTUS</a:t>
              </a: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4899137" y="3078515"/>
              <a:ext cx="909099" cy="515327"/>
              <a:chOff x="4520777" y="3316926"/>
              <a:chExt cx="792064" cy="396040"/>
            </a:xfrm>
          </p:grpSpPr>
          <p:grpSp>
            <p:nvGrpSpPr>
              <p:cNvPr id="41" name="Group 40"/>
              <p:cNvGrpSpPr/>
              <p:nvPr/>
            </p:nvGrpSpPr>
            <p:grpSpPr>
              <a:xfrm>
                <a:off x="4520777" y="3316926"/>
                <a:ext cx="792064" cy="396040"/>
                <a:chOff x="4572000" y="1988840"/>
                <a:chExt cx="792064" cy="396040"/>
              </a:xfrm>
            </p:grpSpPr>
            <p:sp>
              <p:nvSpPr>
                <p:cNvPr id="33" name="Rectangle 32"/>
                <p:cNvSpPr/>
                <p:nvPr/>
              </p:nvSpPr>
              <p:spPr>
                <a:xfrm>
                  <a:off x="4572000" y="1988840"/>
                  <a:ext cx="540000" cy="288032"/>
                </a:xfrm>
                <a:prstGeom prst="rect">
                  <a:avLst/>
                </a:prstGeom>
                <a:solidFill>
                  <a:srgbClr val="92BC59"/>
                </a:solidFill>
                <a:ln>
                  <a:solidFill>
                    <a:srgbClr val="92BC5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i-FI"/>
                </a:p>
              </p:txBody>
            </p:sp>
            <p:sp>
              <p:nvSpPr>
                <p:cNvPr id="37" name="Snip Single Corner Rectangle 36"/>
                <p:cNvSpPr/>
                <p:nvPr/>
              </p:nvSpPr>
              <p:spPr>
                <a:xfrm>
                  <a:off x="5148064" y="2060848"/>
                  <a:ext cx="216000" cy="216000"/>
                </a:xfrm>
                <a:prstGeom prst="snip1Rect">
                  <a:avLst>
                    <a:gd name="adj" fmla="val 50000"/>
                  </a:avLst>
                </a:prstGeom>
                <a:solidFill>
                  <a:srgbClr val="92BC59"/>
                </a:solidFill>
                <a:ln w="25400">
                  <a:solidFill>
                    <a:srgbClr val="92BC5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i-FI"/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4644008" y="2312880"/>
                  <a:ext cx="72000" cy="72000"/>
                </a:xfrm>
                <a:prstGeom prst="ellipse">
                  <a:avLst/>
                </a:prstGeom>
                <a:solidFill>
                  <a:srgbClr val="92BC59"/>
                </a:solidFill>
                <a:ln>
                  <a:solidFill>
                    <a:srgbClr val="92BC5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i-FI"/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4758498" y="2312880"/>
                  <a:ext cx="72000" cy="72000"/>
                </a:xfrm>
                <a:prstGeom prst="ellipse">
                  <a:avLst/>
                </a:prstGeom>
                <a:solidFill>
                  <a:srgbClr val="92BC59"/>
                </a:solidFill>
                <a:ln>
                  <a:solidFill>
                    <a:srgbClr val="92BC5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i-FI"/>
                </a:p>
              </p:txBody>
            </p:sp>
            <p:sp>
              <p:nvSpPr>
                <p:cNvPr id="40" name="Oval 39"/>
                <p:cNvSpPr/>
                <p:nvPr/>
              </p:nvSpPr>
              <p:spPr>
                <a:xfrm>
                  <a:off x="5220064" y="2312880"/>
                  <a:ext cx="72000" cy="72000"/>
                </a:xfrm>
                <a:prstGeom prst="ellipse">
                  <a:avLst/>
                </a:prstGeom>
                <a:solidFill>
                  <a:srgbClr val="92BC59"/>
                </a:solidFill>
                <a:ln>
                  <a:solidFill>
                    <a:srgbClr val="92BC5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i-FI"/>
                </a:p>
              </p:txBody>
            </p:sp>
          </p:grpSp>
          <p:sp>
            <p:nvSpPr>
              <p:cNvPr id="43" name="Snip Single Corner Rectangle 42"/>
              <p:cNvSpPr/>
              <p:nvPr/>
            </p:nvSpPr>
            <p:spPr>
              <a:xfrm>
                <a:off x="5105510" y="3396470"/>
                <a:ext cx="126000" cy="64800"/>
              </a:xfrm>
              <a:prstGeom prst="snip1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96000" rIns="468000" rtlCol="0" anchor="ctr"/>
              <a:lstStyle/>
              <a:p>
                <a:pPr algn="ctr"/>
                <a:endParaRPr lang="fi-FI"/>
              </a:p>
            </p:txBody>
          </p:sp>
        </p:grpSp>
        <p:cxnSp>
          <p:nvCxnSpPr>
            <p:cNvPr id="48" name="Straight Arrow Connector 47"/>
            <p:cNvCxnSpPr/>
            <p:nvPr/>
          </p:nvCxnSpPr>
          <p:spPr>
            <a:xfrm>
              <a:off x="1788172" y="3848568"/>
              <a:ext cx="743748" cy="0"/>
            </a:xfrm>
            <a:prstGeom prst="straightConnector1">
              <a:avLst/>
            </a:prstGeom>
            <a:ln w="28575">
              <a:solidFill>
                <a:srgbClr val="818284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>
              <a:off x="3304972" y="3833202"/>
              <a:ext cx="743748" cy="0"/>
            </a:xfrm>
            <a:prstGeom prst="straightConnector1">
              <a:avLst/>
            </a:prstGeom>
            <a:ln w="28575">
              <a:solidFill>
                <a:srgbClr val="818284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>
              <a:off x="4961328" y="3817836"/>
              <a:ext cx="743748" cy="0"/>
            </a:xfrm>
            <a:prstGeom prst="straightConnector1">
              <a:avLst/>
            </a:prstGeom>
            <a:ln w="28575">
              <a:solidFill>
                <a:srgbClr val="818284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>
              <a:off x="6640485" y="3848568"/>
              <a:ext cx="743748" cy="0"/>
            </a:xfrm>
            <a:prstGeom prst="straightConnector1">
              <a:avLst/>
            </a:prstGeom>
            <a:ln w="28575">
              <a:solidFill>
                <a:srgbClr val="818284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>
              <a:off x="2184508" y="2944700"/>
              <a:ext cx="0" cy="274355"/>
            </a:xfrm>
            <a:prstGeom prst="straightConnector1">
              <a:avLst/>
            </a:prstGeom>
            <a:ln w="9525">
              <a:solidFill>
                <a:srgbClr val="818284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7" name="Straight Arrow Connector 66"/>
          <p:cNvCxnSpPr/>
          <p:nvPr/>
        </p:nvCxnSpPr>
        <p:spPr>
          <a:xfrm>
            <a:off x="2316952" y="815799"/>
            <a:ext cx="0" cy="86409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4476050" y="836712"/>
            <a:ext cx="0" cy="86409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6863076" y="836712"/>
            <a:ext cx="0" cy="86409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9410049" y="836712"/>
            <a:ext cx="0" cy="86409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2423592" y="5483639"/>
            <a:ext cx="0" cy="8640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4475106" y="5445224"/>
            <a:ext cx="0" cy="8640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6888088" y="5436138"/>
            <a:ext cx="0" cy="8640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9332546" y="5401672"/>
            <a:ext cx="0" cy="8640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 bwMode="auto">
          <a:xfrm>
            <a:off x="1530688" y="269525"/>
            <a:ext cx="24540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i-FI" dirty="0"/>
              <a:t>Tuotantopanokset</a:t>
            </a:r>
          </a:p>
        </p:txBody>
      </p:sp>
      <p:sp>
        <p:nvSpPr>
          <p:cNvPr id="78" name="TextBox 77"/>
          <p:cNvSpPr txBox="1"/>
          <p:nvPr/>
        </p:nvSpPr>
        <p:spPr bwMode="auto">
          <a:xfrm>
            <a:off x="10199771" y="6081102"/>
            <a:ext cx="9938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i-FI" dirty="0"/>
              <a:t>Hävikki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FEF71C5C-2CE4-455B-8B3A-0F19FC98372A}"/>
              </a:ext>
            </a:extLst>
          </p:cNvPr>
          <p:cNvGrpSpPr/>
          <p:nvPr/>
        </p:nvGrpSpPr>
        <p:grpSpPr>
          <a:xfrm>
            <a:off x="2063564" y="1064923"/>
            <a:ext cx="7632836" cy="5094577"/>
            <a:chOff x="2267744" y="2149856"/>
            <a:chExt cx="4464496" cy="3646108"/>
          </a:xfrm>
        </p:grpSpPr>
        <p:sp>
          <p:nvSpPr>
            <p:cNvPr id="82" name="Arrow: Curved Right 3">
              <a:extLst>
                <a:ext uri="{FF2B5EF4-FFF2-40B4-BE49-F238E27FC236}">
                  <a16:creationId xmlns:a16="http://schemas.microsoft.com/office/drawing/2014/main" id="{7282FA59-A9BB-498B-BEFC-A1BEC220DFFB}"/>
                </a:ext>
              </a:extLst>
            </p:cNvPr>
            <p:cNvSpPr/>
            <p:nvPr/>
          </p:nvSpPr>
          <p:spPr>
            <a:xfrm rot="5400000">
              <a:off x="3690947" y="726653"/>
              <a:ext cx="1495168" cy="4341574"/>
            </a:xfrm>
            <a:prstGeom prst="curvedRightArrow">
              <a:avLst/>
            </a:prstGeom>
            <a:solidFill>
              <a:schemeClr val="accent4">
                <a:lumMod val="50000"/>
              </a:schemeClr>
            </a:solidFill>
            <a:ln>
              <a:solidFill>
                <a:srgbClr val="8182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solidFill>
                  <a:schemeClr val="tx1"/>
                </a:solidFill>
              </a:endParaRPr>
            </a:p>
          </p:txBody>
        </p:sp>
        <p:sp>
          <p:nvSpPr>
            <p:cNvPr id="83" name="Arrow: Curved Right 24">
              <a:extLst>
                <a:ext uri="{FF2B5EF4-FFF2-40B4-BE49-F238E27FC236}">
                  <a16:creationId xmlns:a16="http://schemas.microsoft.com/office/drawing/2014/main" id="{694B788A-CED5-4DCB-A8A9-3FBB08F26296}"/>
                </a:ext>
              </a:extLst>
            </p:cNvPr>
            <p:cNvSpPr/>
            <p:nvPr/>
          </p:nvSpPr>
          <p:spPr>
            <a:xfrm rot="16200000">
              <a:off x="3882027" y="2945751"/>
              <a:ext cx="1358852" cy="4341574"/>
            </a:xfrm>
            <a:prstGeom prst="curvedRightArrow">
              <a:avLst/>
            </a:prstGeom>
            <a:solidFill>
              <a:schemeClr val="accent4">
                <a:lumMod val="50000"/>
              </a:schemeClr>
            </a:solidFill>
            <a:ln>
              <a:solidFill>
                <a:srgbClr val="8182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790256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BE7704-8DB7-4FD0-AAA3-E39284093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9315E-5A66-CF44-AE5D-C333B2F730C4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675587" y="5156021"/>
            <a:ext cx="108408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i-FI" sz="1600" dirty="0"/>
              <a:t>“</a:t>
            </a:r>
            <a:r>
              <a:rPr lang="fi-FI" sz="1600" dirty="0" err="1"/>
              <a:t>Agroekologisella</a:t>
            </a:r>
            <a:r>
              <a:rPr lang="fi-FI" sz="1600" dirty="0"/>
              <a:t> symbioosilla -AES tarkoitetaan ruoantuotantoa, jossa maatilat, elintarvikkeiden jalostajat ja energian tuottajat toimivat paikallisesti yhdessä: AES tuottaa maataloustuotteita ja elintarvikkeita. Se tuottaa omista biomassoistaan bioenergiaa omiin tarpeisiin ja myyntiin. Symbioosit synnyttävät alueellista ruokakulttuuria ja maaseudun elinvoimaa sekä kasvattavat aluetaloutta.” </a:t>
            </a:r>
          </a:p>
          <a:p>
            <a:endParaRPr lang="fi-FI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64BB8B-A1D2-4992-B69D-26C4BA8298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125" y="387004"/>
            <a:ext cx="6531205" cy="464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149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BCEE43-53F7-40DA-B6F9-C64CC6683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022" y="0"/>
            <a:ext cx="7406978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937EB7-1D47-4249-B845-3F38B57D6ED1}"/>
              </a:ext>
            </a:extLst>
          </p:cNvPr>
          <p:cNvSpPr txBox="1"/>
          <p:nvPr/>
        </p:nvSpPr>
        <p:spPr>
          <a:xfrm>
            <a:off x="416560" y="1960880"/>
            <a:ext cx="4114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4400" b="1" dirty="0"/>
              <a:t>Palopuron </a:t>
            </a:r>
          </a:p>
          <a:p>
            <a:pPr algn="ctr"/>
            <a:r>
              <a:rPr lang="fi-FI" sz="4400" b="1" dirty="0" err="1"/>
              <a:t>Agroekologinen</a:t>
            </a:r>
            <a:r>
              <a:rPr lang="fi-FI" sz="4400" b="1" dirty="0"/>
              <a:t> symbioosi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6E6344-1A1A-4157-8C20-3A020FFB0AB4}"/>
              </a:ext>
            </a:extLst>
          </p:cNvPr>
          <p:cNvSpPr txBox="1"/>
          <p:nvPr/>
        </p:nvSpPr>
        <p:spPr>
          <a:xfrm>
            <a:off x="10407192" y="6410226"/>
            <a:ext cx="1574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Kuva: Nivos Oy</a:t>
            </a:r>
          </a:p>
        </p:txBody>
      </p:sp>
    </p:spTree>
    <p:extLst>
      <p:ext uri="{BB962C8B-B14F-4D97-AF65-F5344CB8AC3E}">
        <p14:creationId xmlns:p14="http://schemas.microsoft.com/office/powerpoint/2010/main" val="1645657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>
          <a:xfrm>
            <a:off x="2526384" y="1690688"/>
            <a:ext cx="6507440" cy="2034511"/>
          </a:xfrm>
        </p:spPr>
        <p:txBody>
          <a:bodyPr>
            <a:normAutofit fontScale="25000" lnSpcReduction="20000"/>
          </a:bodyPr>
          <a:lstStyle/>
          <a:p>
            <a:pPr>
              <a:spcAft>
                <a:spcPts val="600"/>
              </a:spcAft>
            </a:pPr>
            <a:r>
              <a:rPr lang="fi-FI" sz="5900" dirty="0">
                <a:latin typeface="Arial" panose="020B0604020202020204" pitchFamily="34" charset="0"/>
                <a:cs typeface="Arial" panose="020B0604020202020204" pitchFamily="34" charset="0"/>
              </a:rPr>
              <a:t>Luomukasvinviljelytila</a:t>
            </a:r>
          </a:p>
          <a:p>
            <a:pPr>
              <a:spcAft>
                <a:spcPts val="600"/>
              </a:spcAft>
            </a:pPr>
            <a:r>
              <a:rPr lang="fi-FI" sz="5900" dirty="0">
                <a:latin typeface="Arial" panose="020B0604020202020204" pitchFamily="34" charset="0"/>
                <a:cs typeface="Arial" panose="020B0604020202020204" pitchFamily="34" charset="0"/>
              </a:rPr>
              <a:t>Tilakauppa, juhlatilat</a:t>
            </a:r>
          </a:p>
          <a:p>
            <a:pPr>
              <a:spcAft>
                <a:spcPts val="600"/>
              </a:spcAft>
            </a:pPr>
            <a:r>
              <a:rPr lang="fi-FI" sz="5900" dirty="0">
                <a:latin typeface="Arial" panose="020B0604020202020204" pitchFamily="34" charset="0"/>
                <a:cs typeface="Arial" panose="020B0604020202020204" pitchFamily="34" charset="0"/>
              </a:rPr>
              <a:t>Kauran jatkojalostusta</a:t>
            </a:r>
          </a:p>
          <a:p>
            <a:pPr>
              <a:spcAft>
                <a:spcPts val="600"/>
              </a:spcAft>
            </a:pPr>
            <a:r>
              <a:rPr lang="fi-FI" sz="5900" dirty="0">
                <a:latin typeface="Arial" panose="020B0604020202020204" pitchFamily="34" charset="0"/>
                <a:cs typeface="Arial" panose="020B0604020202020204" pitchFamily="34" charset="0"/>
              </a:rPr>
              <a:t>Lähiruokamarkkinoita</a:t>
            </a:r>
          </a:p>
          <a:p>
            <a:pPr>
              <a:spcAft>
                <a:spcPts val="600"/>
              </a:spcAft>
            </a:pPr>
            <a:r>
              <a:rPr lang="fi-FI" sz="5900" dirty="0">
                <a:latin typeface="Arial" panose="020B0604020202020204" pitchFamily="34" charset="0"/>
                <a:cs typeface="Arial" panose="020B0604020202020204" pitchFamily="34" charset="0"/>
              </a:rPr>
              <a:t>Kesäteatteri ja muita tapahtumia</a:t>
            </a:r>
          </a:p>
          <a:p>
            <a:pPr>
              <a:spcAft>
                <a:spcPts val="600"/>
              </a:spcAft>
            </a:pPr>
            <a:r>
              <a:rPr lang="fi-FI" sz="5900" dirty="0">
                <a:latin typeface="Arial" panose="020B0604020202020204" pitchFamily="34" charset="0"/>
                <a:cs typeface="Arial" panose="020B0604020202020204" pitchFamily="34" charset="0"/>
              </a:rPr>
              <a:t>Yli 15 000 kävijää vuodessa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2F7C6-D089-4931-BA8D-7CC0758424C6}" type="datetime1">
              <a:rPr lang="fi-FI" smtClean="0"/>
              <a:pPr/>
              <a:t>16.4.2019</a:t>
            </a:fld>
            <a:endParaRPr lang="en-GB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9059335-AFD3-4DED-970B-1AD46A147785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Maatalous-metsätieteellinen tiedekunta / Henkilön nimi / Esityksen nimi</a:t>
            </a:r>
            <a:endParaRPr lang="en-GB"/>
          </a:p>
        </p:txBody>
      </p:sp>
      <p:sp>
        <p:nvSpPr>
          <p:cNvPr id="6" name="Otsikko 5"/>
          <p:cNvSpPr>
            <a:spLocks noGrp="1"/>
          </p:cNvSpPr>
          <p:nvPr>
            <p:ph type="title"/>
          </p:nvPr>
        </p:nvSpPr>
        <p:spPr>
          <a:xfrm>
            <a:off x="1617322" y="365125"/>
            <a:ext cx="9736478" cy="1325563"/>
          </a:xfrm>
        </p:spPr>
        <p:txBody>
          <a:bodyPr/>
          <a:lstStyle/>
          <a:p>
            <a:r>
              <a:rPr lang="fi-FI" sz="2800" b="1" dirty="0" err="1"/>
              <a:t>Knehtilän</a:t>
            </a:r>
            <a:r>
              <a:rPr lang="fi-FI" sz="2800" b="1" dirty="0"/>
              <a:t> tila</a:t>
            </a:r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 rotWithShape="1">
          <a:blip r:embed="rId3"/>
          <a:srcRect b="17894"/>
          <a:stretch/>
        </p:blipFill>
        <p:spPr>
          <a:xfrm>
            <a:off x="1524001" y="4069331"/>
            <a:ext cx="9144000" cy="2805422"/>
          </a:xfrm>
          <a:prstGeom prst="rect">
            <a:avLst/>
          </a:prstGeom>
        </p:spPr>
      </p:pic>
      <p:pic>
        <p:nvPicPr>
          <p:cNvPr id="8" name="Kuva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6603" y="686362"/>
            <a:ext cx="3367619" cy="117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279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9059335-AFD3-4DED-970B-1AD46A147785}" type="slidenum">
              <a:rPr lang="en-GB" smtClean="0"/>
              <a:pPr/>
              <a:t>9</a:t>
            </a:fld>
            <a:endParaRPr lang="en-GB"/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 rotWithShape="1">
          <a:blip r:embed="rId2"/>
          <a:srcRect t="9338" r="13757"/>
          <a:stretch/>
        </p:blipFill>
        <p:spPr>
          <a:xfrm>
            <a:off x="6170198" y="-11032"/>
            <a:ext cx="4497803" cy="3130454"/>
          </a:xfrm>
          <a:prstGeom prst="rect">
            <a:avLst/>
          </a:prstGeom>
        </p:spPr>
      </p:pic>
      <p:pic>
        <p:nvPicPr>
          <p:cNvPr id="10" name="Kuva 9"/>
          <p:cNvPicPr>
            <a:picLocks noChangeAspect="1"/>
          </p:cNvPicPr>
          <p:nvPr/>
        </p:nvPicPr>
        <p:blipFill rotWithShape="1">
          <a:blip r:embed="rId3"/>
          <a:srcRect t="16952" b="6560"/>
          <a:stretch/>
        </p:blipFill>
        <p:spPr>
          <a:xfrm>
            <a:off x="1523999" y="4077073"/>
            <a:ext cx="5010232" cy="2520578"/>
          </a:xfrm>
          <a:prstGeom prst="rect">
            <a:avLst/>
          </a:prstGeom>
        </p:spPr>
      </p:pic>
      <p:pic>
        <p:nvPicPr>
          <p:cNvPr id="2" name="Kuva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05392" y="-5076"/>
            <a:ext cx="4964534" cy="35780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2A505B-0AA6-4077-929D-4DB780A52E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9109" y="3717033"/>
            <a:ext cx="4150316" cy="304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049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>
          <a:xfrm>
            <a:off x="2315580" y="1989139"/>
            <a:ext cx="4176464" cy="4032250"/>
          </a:xfrm>
        </p:spPr>
        <p:txBody>
          <a:bodyPr>
            <a:normAutofit/>
          </a:bodyPr>
          <a:lstStyle/>
          <a:p>
            <a:r>
              <a:rPr lang="fi-FI" sz="1800" dirty="0">
                <a:latin typeface="Arial" panose="020B0604020202020204" pitchFamily="34" charset="0"/>
                <a:cs typeface="Arial" panose="020B0604020202020204" pitchFamily="34" charset="0"/>
              </a:rPr>
              <a:t>Mäntymäen luomutila</a:t>
            </a:r>
          </a:p>
          <a:p>
            <a:r>
              <a:rPr lang="fi-FI" sz="1800" dirty="0">
                <a:latin typeface="Arial" panose="020B0604020202020204" pitchFamily="34" charset="0"/>
                <a:cs typeface="Arial" panose="020B0604020202020204" pitchFamily="34" charset="0"/>
              </a:rPr>
              <a:t>Lehtokummun tila</a:t>
            </a:r>
          </a:p>
          <a:p>
            <a:endParaRPr lang="fi-FI" dirty="0"/>
          </a:p>
          <a:p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2F7C6-D089-4931-BA8D-7CC0758424C6}" type="datetime1">
              <a:rPr lang="fi-FI" smtClean="0"/>
              <a:pPr/>
              <a:t>16.4.2019</a:t>
            </a:fld>
            <a:endParaRPr lang="en-GB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9059335-AFD3-4DED-970B-1AD46A147785}" type="slidenum">
              <a:rPr lang="en-GB" smtClean="0"/>
              <a:pPr/>
              <a:t>10</a:t>
            </a:fld>
            <a:endParaRPr lang="en-GB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Maatalous-metsätieteellinen tiedekunta / Henkilön nimi / Esityksen nimi</a:t>
            </a:r>
            <a:endParaRPr lang="en-GB"/>
          </a:p>
        </p:txBody>
      </p:sp>
      <p:sp>
        <p:nvSpPr>
          <p:cNvPr id="6" name="Otsikko 5"/>
          <p:cNvSpPr>
            <a:spLocks noGrp="1"/>
          </p:cNvSpPr>
          <p:nvPr>
            <p:ph type="title"/>
          </p:nvPr>
        </p:nvSpPr>
        <p:spPr>
          <a:xfrm>
            <a:off x="2027548" y="693740"/>
            <a:ext cx="6840538" cy="1150938"/>
          </a:xfrm>
        </p:spPr>
        <p:txBody>
          <a:bodyPr/>
          <a:lstStyle/>
          <a:p>
            <a:r>
              <a:rPr lang="fi-FI" sz="2800" dirty="0"/>
              <a:t>Muut tilat</a:t>
            </a:r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045" y="1557061"/>
            <a:ext cx="3768627" cy="3456682"/>
          </a:xfrm>
          <a:prstGeom prst="rect">
            <a:avLst/>
          </a:prstGeom>
        </p:spPr>
      </p:pic>
      <p:pic>
        <p:nvPicPr>
          <p:cNvPr id="9" name="Kuva 4">
            <a:extLst>
              <a:ext uri="{FF2B5EF4-FFF2-40B4-BE49-F238E27FC236}">
                <a16:creationId xmlns:a16="http://schemas.microsoft.com/office/drawing/2014/main" id="{A25FE6E7-4C66-4916-A69A-7224AEFC0DA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2511" y="3358035"/>
            <a:ext cx="2762478" cy="33723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ED89866-238C-40F6-B83E-F3C45882402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434" t="8050"/>
          <a:stretch/>
        </p:blipFill>
        <p:spPr>
          <a:xfrm>
            <a:off x="1641659" y="4323618"/>
            <a:ext cx="3327206" cy="2401000"/>
          </a:xfrm>
          <a:prstGeom prst="rect">
            <a:avLst/>
          </a:prstGeom>
        </p:spPr>
      </p:pic>
      <p:pic>
        <p:nvPicPr>
          <p:cNvPr id="11" name="Kuva 7">
            <a:extLst>
              <a:ext uri="{FF2B5EF4-FFF2-40B4-BE49-F238E27FC236}">
                <a16:creationId xmlns:a16="http://schemas.microsoft.com/office/drawing/2014/main" id="{525EFA84-17E6-4259-9988-FDBEC1E7CEE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072" y="323095"/>
            <a:ext cx="3552394" cy="266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59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67608" y="1828800"/>
            <a:ext cx="7344742" cy="3364198"/>
          </a:xfrm>
        </p:spPr>
        <p:txBody>
          <a:bodyPr>
            <a:normAutofit/>
          </a:bodyPr>
          <a:lstStyle/>
          <a:p>
            <a:pPr lvl="1"/>
            <a:r>
              <a:rPr lang="en-GB" sz="2400" dirty="0" err="1"/>
              <a:t>Lisäarvoa</a:t>
            </a:r>
            <a:r>
              <a:rPr lang="en-GB" sz="2400" dirty="0"/>
              <a:t> </a:t>
            </a:r>
            <a:r>
              <a:rPr lang="en-GB" sz="2400" dirty="0" err="1"/>
              <a:t>alkutuotannolle</a:t>
            </a:r>
            <a:endParaRPr lang="en-GB" sz="2400" dirty="0"/>
          </a:p>
          <a:p>
            <a:pPr lvl="2"/>
            <a:r>
              <a:rPr lang="en-GB" sz="2400" dirty="0" err="1"/>
              <a:t>Hyvälaatuinen</a:t>
            </a:r>
            <a:r>
              <a:rPr lang="en-GB" sz="2400" dirty="0"/>
              <a:t> </a:t>
            </a:r>
            <a:r>
              <a:rPr lang="en-GB" sz="2400" dirty="0" err="1"/>
              <a:t>vilja</a:t>
            </a:r>
            <a:r>
              <a:rPr lang="en-GB" sz="2400" dirty="0"/>
              <a:t> </a:t>
            </a:r>
            <a:r>
              <a:rPr lang="en-GB" sz="2400" dirty="0" err="1"/>
              <a:t>leipomoon</a:t>
            </a:r>
            <a:endParaRPr lang="en-GB" sz="2400" dirty="0"/>
          </a:p>
          <a:p>
            <a:pPr lvl="1"/>
            <a:r>
              <a:rPr lang="en-GB" sz="2400" dirty="0" err="1"/>
              <a:t>Uusiutuva</a:t>
            </a:r>
            <a:r>
              <a:rPr lang="en-GB" sz="2400" dirty="0"/>
              <a:t> </a:t>
            </a:r>
            <a:r>
              <a:rPr lang="en-GB" sz="2400" dirty="0" err="1"/>
              <a:t>energia</a:t>
            </a:r>
            <a:endParaRPr lang="en-GB" sz="2400" dirty="0"/>
          </a:p>
          <a:p>
            <a:pPr lvl="1"/>
            <a:r>
              <a:rPr lang="fi-FI" sz="2400" dirty="0">
                <a:sym typeface="Wingdings" panose="05000000000000000000" pitchFamily="2" charset="2"/>
              </a:rPr>
              <a:t>Hävikki voidaan hyödyntää paikallisesti</a:t>
            </a:r>
            <a:endParaRPr lang="fi-FI" sz="2400" dirty="0"/>
          </a:p>
          <a:p>
            <a:pPr lvl="1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D014C-C4FD-4F43-AE8B-24767E4C073C}" type="datetime1">
              <a:rPr lang="fi-FI" smtClean="0"/>
              <a:pPr/>
              <a:t>16.4.2019</a:t>
            </a:fld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9059335-AFD3-4DED-970B-1AD46A147785}" type="slidenum">
              <a:rPr lang="en-GB" smtClean="0"/>
              <a:pPr/>
              <a:t>11</a:t>
            </a:fld>
            <a:endParaRPr lang="en-GB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 rotWithShape="1">
          <a:blip r:embed="rId3"/>
          <a:srcRect t="12446" b="3541"/>
          <a:stretch/>
        </p:blipFill>
        <p:spPr>
          <a:xfrm>
            <a:off x="1527989" y="4185084"/>
            <a:ext cx="9160625" cy="2664296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D7FC132-7D5E-431C-A694-4A375F14D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7652" y="692696"/>
            <a:ext cx="8832981" cy="1249544"/>
          </a:xfrm>
        </p:spPr>
        <p:txBody>
          <a:bodyPr/>
          <a:lstStyle/>
          <a:p>
            <a:r>
              <a:rPr lang="fi-FI" sz="3600" dirty="0"/>
              <a:t>Leipomo</a:t>
            </a:r>
          </a:p>
        </p:txBody>
      </p:sp>
    </p:spTree>
    <p:extLst>
      <p:ext uri="{BB962C8B-B14F-4D97-AF65-F5344CB8AC3E}">
        <p14:creationId xmlns:p14="http://schemas.microsoft.com/office/powerpoint/2010/main" val="3956787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FD000-88EE-497B-933A-DB60232FF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041" y="2665265"/>
            <a:ext cx="10515600" cy="1325563"/>
          </a:xfrm>
        </p:spPr>
        <p:txBody>
          <a:bodyPr/>
          <a:lstStyle/>
          <a:p>
            <a:pPr algn="ctr"/>
            <a:r>
              <a:rPr lang="fi-FI" dirty="0"/>
              <a:t>Biokaasulaitos</a:t>
            </a:r>
          </a:p>
        </p:txBody>
      </p:sp>
    </p:spTree>
    <p:extLst>
      <p:ext uri="{BB962C8B-B14F-4D97-AF65-F5344CB8AC3E}">
        <p14:creationId xmlns:p14="http://schemas.microsoft.com/office/powerpoint/2010/main" val="4092817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89741" y="1761804"/>
            <a:ext cx="6048672" cy="374441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fi-FI" sz="1800" b="1" dirty="0"/>
              <a:t>Biokaasulaitos muodostuu</a:t>
            </a:r>
          </a:p>
          <a:p>
            <a:pPr marL="0" indent="0">
              <a:buNone/>
            </a:pPr>
            <a:r>
              <a:rPr lang="fi-FI" sz="2400" dirty="0"/>
              <a:t> 	</a:t>
            </a:r>
            <a:r>
              <a:rPr lang="fi-FI" sz="1800" dirty="0"/>
              <a:t>panostoimiseen mädätykseen perustuvasta kuivamädätyslaitoksesta</a:t>
            </a:r>
          </a:p>
          <a:p>
            <a:pPr marL="0" indent="0">
              <a:buNone/>
            </a:pPr>
            <a:r>
              <a:rPr lang="fi-FI" sz="2400" dirty="0"/>
              <a:t> 	</a:t>
            </a:r>
            <a:r>
              <a:rPr lang="fi-FI" sz="1800" dirty="0"/>
              <a:t>biokaasun puhdistuslaitteistosta (biokaasusta biometaania </a:t>
            </a:r>
            <a:r>
              <a:rPr lang="fi-FI" sz="1800" dirty="0" err="1"/>
              <a:t>ajoneuvokäyttöön</a:t>
            </a:r>
            <a:r>
              <a:rPr lang="fi-FI" sz="1800" dirty="0"/>
              <a:t>) ja</a:t>
            </a:r>
          </a:p>
          <a:p>
            <a:pPr marL="0" indent="0">
              <a:buNone/>
            </a:pPr>
            <a:r>
              <a:rPr lang="fi-FI" sz="1800" dirty="0"/>
              <a:t>	syötteiden ja mädätysjäännöksen varastosiiloista</a:t>
            </a:r>
          </a:p>
          <a:p>
            <a:pPr marL="0" indent="0">
              <a:buNone/>
            </a:pPr>
            <a:r>
              <a:rPr lang="fi-FI" sz="1800" b="1" dirty="0"/>
              <a:t>Lisäksi tilan yhteyteen tulee lähibiokaasun tankkausasema</a:t>
            </a:r>
          </a:p>
          <a:p>
            <a:pPr marL="0" indent="0">
              <a:buNone/>
            </a:pPr>
            <a:r>
              <a:rPr lang="fi-FI" sz="1800" b="1" dirty="0"/>
              <a:t>Syötteet</a:t>
            </a:r>
          </a:p>
          <a:p>
            <a:pPr marL="0" indent="0">
              <a:buNone/>
            </a:pPr>
            <a:r>
              <a:rPr lang="fi-FI" sz="1800" dirty="0"/>
              <a:t> 	nurmibiomassa noin 2 350 tn</a:t>
            </a:r>
          </a:p>
          <a:p>
            <a:pPr marL="0" indent="0">
              <a:buNone/>
            </a:pPr>
            <a:r>
              <a:rPr lang="fi-FI" sz="1800" dirty="0"/>
              <a:t> 	hevosenlanta noin 1 000 tn</a:t>
            </a:r>
          </a:p>
          <a:p>
            <a:pPr marL="0" indent="0">
              <a:buNone/>
            </a:pPr>
            <a:r>
              <a:rPr lang="fi-FI" sz="1800" dirty="0"/>
              <a:t> 	kananlanta noin 80 tn</a:t>
            </a:r>
          </a:p>
          <a:p>
            <a:pPr marL="0" indent="0">
              <a:buNone/>
            </a:pPr>
            <a:r>
              <a:rPr lang="fi-FI" sz="1800" b="1" dirty="0"/>
              <a:t>Lopputuotteet</a:t>
            </a:r>
          </a:p>
          <a:p>
            <a:pPr marL="0" indent="0">
              <a:buNone/>
            </a:pPr>
            <a:r>
              <a:rPr lang="fi-FI" sz="1800" dirty="0"/>
              <a:t> 	biokaasua 2 500 MWh/a, josta biometaania yli 70%</a:t>
            </a:r>
          </a:p>
          <a:p>
            <a:pPr marL="0" indent="0">
              <a:buNone/>
            </a:pPr>
            <a:r>
              <a:rPr lang="fi-FI" sz="1800" dirty="0"/>
              <a:t> 	lisäksi mädätysjäännöstä noin 3 000 tn/a peltojen lannoite- ja 	maanparannusaineeksi</a:t>
            </a:r>
          </a:p>
          <a:p>
            <a:pPr marL="0" indent="0">
              <a:buNone/>
            </a:pPr>
            <a:r>
              <a:rPr lang="en-GB" sz="1800" b="1" dirty="0" err="1"/>
              <a:t>Omistajat</a:t>
            </a:r>
            <a:endParaRPr lang="en-GB" sz="1800" b="1" dirty="0"/>
          </a:p>
          <a:p>
            <a:pPr marL="0" indent="0">
              <a:buNone/>
            </a:pPr>
            <a:r>
              <a:rPr lang="en-GB" sz="1800" b="1" dirty="0"/>
              <a:t>	</a:t>
            </a:r>
            <a:r>
              <a:rPr lang="en-GB" sz="1800" dirty="0" err="1"/>
              <a:t>Selkeästi</a:t>
            </a:r>
            <a:r>
              <a:rPr lang="en-GB" sz="1800" dirty="0"/>
              <a:t> </a:t>
            </a:r>
            <a:r>
              <a:rPr lang="en-GB" sz="1800" dirty="0" err="1"/>
              <a:t>suurin</a:t>
            </a:r>
            <a:r>
              <a:rPr lang="en-GB" sz="1800" dirty="0"/>
              <a:t> </a:t>
            </a:r>
            <a:r>
              <a:rPr lang="en-GB" sz="1800" dirty="0" err="1"/>
              <a:t>omistaja</a:t>
            </a:r>
            <a:r>
              <a:rPr lang="en-GB" sz="1800" dirty="0"/>
              <a:t> </a:t>
            </a:r>
            <a:r>
              <a:rPr lang="en-GB" sz="1800" dirty="0" err="1"/>
              <a:t>Nivos</a:t>
            </a:r>
            <a:r>
              <a:rPr lang="en-GB" sz="1800" dirty="0"/>
              <a:t> Oy, </a:t>
            </a:r>
            <a:r>
              <a:rPr lang="en-GB" sz="1800" dirty="0" err="1"/>
              <a:t>pienemmillä</a:t>
            </a:r>
            <a:r>
              <a:rPr lang="en-GB" sz="1800" dirty="0"/>
              <a:t> </a:t>
            </a:r>
            <a:r>
              <a:rPr lang="en-GB" sz="1800" dirty="0" err="1"/>
              <a:t>osuuksillaKnehtilän</a:t>
            </a:r>
            <a:r>
              <a:rPr lang="en-GB" sz="1800" dirty="0"/>
              <a:t> </a:t>
            </a:r>
            <a:r>
              <a:rPr lang="en-GB" sz="1800" dirty="0" err="1"/>
              <a:t>tila</a:t>
            </a:r>
            <a:r>
              <a:rPr lang="en-GB" sz="1800" dirty="0"/>
              <a:t>, </a:t>
            </a:r>
            <a:r>
              <a:rPr lang="en-GB" sz="1800" dirty="0" err="1"/>
              <a:t>Metener</a:t>
            </a:r>
            <a:r>
              <a:rPr lang="en-GB" sz="1800" dirty="0"/>
              <a:t> Oy, 	</a:t>
            </a:r>
            <a:r>
              <a:rPr lang="en-GB" sz="1800" dirty="0" err="1"/>
              <a:t>Lehtokummuntila</a:t>
            </a:r>
            <a:endParaRPr lang="en-GB" sz="1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D014C-C4FD-4F43-AE8B-24767E4C073C}" type="datetime1">
              <a:rPr lang="fi-FI" smtClean="0"/>
              <a:pPr/>
              <a:t>16.4.2019</a:t>
            </a:fld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9059335-AFD3-4DED-970B-1AD46A147785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D7FC132-7D5E-431C-A694-4A375F14D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898" y="426814"/>
            <a:ext cx="8832981" cy="1249544"/>
          </a:xfrm>
        </p:spPr>
        <p:txBody>
          <a:bodyPr/>
          <a:lstStyle/>
          <a:p>
            <a:r>
              <a:rPr lang="fi-FI" sz="3600" dirty="0"/>
              <a:t>Biokaasuntuotanto</a:t>
            </a:r>
          </a:p>
        </p:txBody>
      </p:sp>
      <p:pic>
        <p:nvPicPr>
          <p:cNvPr id="15" name="Sisällön paikkamerkki 6">
            <a:extLst>
              <a:ext uri="{FF2B5EF4-FFF2-40B4-BE49-F238E27FC236}">
                <a16:creationId xmlns:a16="http://schemas.microsoft.com/office/drawing/2014/main" id="{567F9341-56C6-4D7C-81AB-74C27961E2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59356" y="2298141"/>
            <a:ext cx="4820130" cy="267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4002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18D82BC-A405-4B8B-B949-D36E4AC1A5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59" r="1" b="14253"/>
          <a:stretch/>
        </p:blipFill>
        <p:spPr>
          <a:xfrm>
            <a:off x="-1" y="10"/>
            <a:ext cx="7370057" cy="68579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430857-4E82-43E9-8EAB-773340E60C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1" r="-3" b="924"/>
          <a:stretch/>
        </p:blipFill>
        <p:spPr>
          <a:xfrm>
            <a:off x="7534656" y="1"/>
            <a:ext cx="4657344" cy="33467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0BE1E6-2238-4BBD-9648-00AFEE107A0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9" r="-3" b="-3"/>
          <a:stretch/>
        </p:blipFill>
        <p:spPr>
          <a:xfrm>
            <a:off x="7534654" y="3511296"/>
            <a:ext cx="4657346" cy="334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846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252E32A-238F-412D-A2BD-A0A9561A0F03}"/>
              </a:ext>
            </a:extLst>
          </p:cNvPr>
          <p:cNvSpPr/>
          <p:nvPr/>
        </p:nvSpPr>
        <p:spPr>
          <a:xfrm>
            <a:off x="0" y="0"/>
            <a:ext cx="6296025" cy="6858000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2060EF-72DE-4019-8987-0ED7ABC44D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956" y="1643783"/>
            <a:ext cx="5690044" cy="38269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B520B2-F224-4A21-B928-BB1C892571CE}"/>
              </a:ext>
            </a:extLst>
          </p:cNvPr>
          <p:cNvSpPr txBox="1"/>
          <p:nvPr/>
        </p:nvSpPr>
        <p:spPr>
          <a:xfrm>
            <a:off x="533400" y="1500439"/>
            <a:ext cx="568642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>
                <a:latin typeface="Arial" panose="020B0604020202020204" pitchFamily="34" charset="0"/>
                <a:cs typeface="Arial" panose="020B0604020202020204" pitchFamily="34" charset="0"/>
              </a:rPr>
              <a:t>Energian kuluttajasta energian tuottajaksi</a:t>
            </a:r>
          </a:p>
          <a:p>
            <a:endParaRPr lang="fi-FI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>
                <a:latin typeface="Arial" panose="020B0604020202020204" pitchFamily="34" charset="0"/>
                <a:cs typeface="Arial" panose="020B0604020202020204" pitchFamily="34" charset="0"/>
              </a:rPr>
              <a:t>Enemmän ruokaa</a:t>
            </a:r>
          </a:p>
          <a:p>
            <a:endParaRPr lang="fi-FI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>
                <a:latin typeface="Arial" panose="020B0604020202020204" pitchFamily="34" charset="0"/>
                <a:cs typeface="Arial" panose="020B0604020202020204" pitchFamily="34" charset="0"/>
              </a:rPr>
              <a:t>Pienemmät ravinnehävikit</a:t>
            </a:r>
          </a:p>
          <a:p>
            <a:endParaRPr lang="fi-FI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>
                <a:latin typeface="Arial" panose="020B0604020202020204" pitchFamily="34" charset="0"/>
                <a:cs typeface="Arial" panose="020B0604020202020204" pitchFamily="34" charset="0"/>
              </a:rPr>
              <a:t>Lisää maaseudun elinvoimaisuutta</a:t>
            </a:r>
          </a:p>
        </p:txBody>
      </p:sp>
    </p:spTree>
    <p:extLst>
      <p:ext uri="{BB962C8B-B14F-4D97-AF65-F5344CB8AC3E}">
        <p14:creationId xmlns:p14="http://schemas.microsoft.com/office/powerpoint/2010/main" val="4271945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384C1-E0E5-439B-A132-4A5F81607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4421" y="302279"/>
            <a:ext cx="10331883" cy="1249544"/>
          </a:xfrm>
        </p:spPr>
        <p:txBody>
          <a:bodyPr/>
          <a:lstStyle/>
          <a:p>
            <a:r>
              <a:rPr lang="fi-FI" sz="3600" dirty="0"/>
              <a:t>Energian kuluttajasta energian tuottajaksi</a:t>
            </a:r>
          </a:p>
        </p:txBody>
      </p:sp>
      <p:sp>
        <p:nvSpPr>
          <p:cNvPr id="26" name="Arrow: Curved Down 25">
            <a:extLst>
              <a:ext uri="{FF2B5EF4-FFF2-40B4-BE49-F238E27FC236}">
                <a16:creationId xmlns:a16="http://schemas.microsoft.com/office/drawing/2014/main" id="{1EA5B84A-C943-4773-B50C-376F94AFF418}"/>
              </a:ext>
            </a:extLst>
          </p:cNvPr>
          <p:cNvSpPr/>
          <p:nvPr/>
        </p:nvSpPr>
        <p:spPr>
          <a:xfrm>
            <a:off x="3276600" y="1628775"/>
            <a:ext cx="2427514" cy="438150"/>
          </a:xfrm>
          <a:prstGeom prst="curved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/>
              </a:solidFill>
            </a:endParaRPr>
          </a:p>
        </p:txBody>
      </p:sp>
      <p:sp>
        <p:nvSpPr>
          <p:cNvPr id="27" name="Cylinder 26">
            <a:extLst>
              <a:ext uri="{FF2B5EF4-FFF2-40B4-BE49-F238E27FC236}">
                <a16:creationId xmlns:a16="http://schemas.microsoft.com/office/drawing/2014/main" id="{84AB8015-5F6A-407D-8BD0-E2B959D1F41E}"/>
              </a:ext>
            </a:extLst>
          </p:cNvPr>
          <p:cNvSpPr/>
          <p:nvPr/>
        </p:nvSpPr>
        <p:spPr>
          <a:xfrm>
            <a:off x="3686641" y="5074666"/>
            <a:ext cx="1295400" cy="124954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Palopuron biokaasu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CF23E4EF-9D4D-4F66-860C-B84E72D3684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43242" y="4179402"/>
            <a:ext cx="1163858" cy="116385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8A3B47A-DB95-4FF4-93E1-3FB1FF72562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67141" y="5562599"/>
            <a:ext cx="508375" cy="761611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F248B661-9F2D-4A16-BA53-7653E5D64520}"/>
              </a:ext>
            </a:extLst>
          </p:cNvPr>
          <p:cNvGrpSpPr/>
          <p:nvPr/>
        </p:nvGrpSpPr>
        <p:grpSpPr>
          <a:xfrm>
            <a:off x="1375516" y="2202144"/>
            <a:ext cx="5701891" cy="1253497"/>
            <a:chOff x="2047876" y="2199296"/>
            <a:chExt cx="5701891" cy="125349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A1B99E8-8D8F-4149-A4CE-8BD141EB2543}"/>
                </a:ext>
              </a:extLst>
            </p:cNvPr>
            <p:cNvSpPr/>
            <p:nvPr/>
          </p:nvSpPr>
          <p:spPr>
            <a:xfrm>
              <a:off x="2047876" y="2203249"/>
              <a:ext cx="1143000" cy="124954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1400" dirty="0">
                  <a:solidFill>
                    <a:schemeClr val="tx1"/>
                  </a:solidFill>
                </a:rPr>
                <a:t>Apilanurmi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833F388-7B72-4800-B9EF-5AC870F53016}"/>
                </a:ext>
              </a:extLst>
            </p:cNvPr>
            <p:cNvSpPr/>
            <p:nvPr/>
          </p:nvSpPr>
          <p:spPr>
            <a:xfrm>
              <a:off x="4333876" y="2203249"/>
              <a:ext cx="1143000" cy="1249544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1400" dirty="0">
                  <a:solidFill>
                    <a:schemeClr val="tx1"/>
                  </a:solidFill>
                </a:rPr>
                <a:t>Vilja</a:t>
              </a:r>
              <a:endParaRPr lang="fi-FI" sz="1400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89F313D-A030-40CB-9694-41319E1829A4}"/>
                </a:ext>
              </a:extLst>
            </p:cNvPr>
            <p:cNvSpPr/>
            <p:nvPr/>
          </p:nvSpPr>
          <p:spPr>
            <a:xfrm>
              <a:off x="5476875" y="2199296"/>
              <a:ext cx="1143001" cy="124954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1400" dirty="0">
                  <a:solidFill>
                    <a:schemeClr val="tx1"/>
                  </a:solidFill>
                </a:rPr>
                <a:t>Herne/härkäpapu</a:t>
              </a:r>
              <a:endParaRPr lang="fi-FI" sz="1400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46E3F83-2075-4911-AE94-120420F856C6}"/>
                </a:ext>
              </a:extLst>
            </p:cNvPr>
            <p:cNvSpPr/>
            <p:nvPr/>
          </p:nvSpPr>
          <p:spPr>
            <a:xfrm>
              <a:off x="6606767" y="2203249"/>
              <a:ext cx="1143000" cy="1249544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1400" dirty="0">
                  <a:solidFill>
                    <a:schemeClr val="tx1"/>
                  </a:solidFill>
                </a:rPr>
                <a:t>Vilja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8F4AA041-8066-4B20-9EAB-BC2A1CDDF2D7}"/>
                </a:ext>
              </a:extLst>
            </p:cNvPr>
            <p:cNvSpPr/>
            <p:nvPr/>
          </p:nvSpPr>
          <p:spPr>
            <a:xfrm>
              <a:off x="3190876" y="2203249"/>
              <a:ext cx="1143000" cy="124954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1400" dirty="0">
                  <a:solidFill>
                    <a:schemeClr val="tx1"/>
                  </a:solidFill>
                </a:rPr>
                <a:t>Apilanurmi</a:t>
              </a:r>
            </a:p>
          </p:txBody>
        </p:sp>
      </p:grp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34F9F1D-226C-40CC-904A-A8A0A13818A3}"/>
              </a:ext>
            </a:extLst>
          </p:cNvPr>
          <p:cNvCxnSpPr>
            <a:cxnSpLocks/>
          </p:cNvCxnSpPr>
          <p:nvPr/>
        </p:nvCxnSpPr>
        <p:spPr>
          <a:xfrm>
            <a:off x="3276600" y="3754058"/>
            <a:ext cx="631371" cy="1079199"/>
          </a:xfrm>
          <a:prstGeom prst="straightConnector1">
            <a:avLst/>
          </a:prstGeom>
          <a:ln w="88900" cmpd="sng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Arrow: Down 49">
            <a:extLst>
              <a:ext uri="{FF2B5EF4-FFF2-40B4-BE49-F238E27FC236}">
                <a16:creationId xmlns:a16="http://schemas.microsoft.com/office/drawing/2014/main" id="{97C91A83-749E-45A7-931E-2B9A7C0C0685}"/>
              </a:ext>
            </a:extLst>
          </p:cNvPr>
          <p:cNvSpPr/>
          <p:nvPr/>
        </p:nvSpPr>
        <p:spPr>
          <a:xfrm rot="16200000">
            <a:off x="6362700" y="4651686"/>
            <a:ext cx="238127" cy="1857376"/>
          </a:xfrm>
          <a:prstGeom prst="downArrow">
            <a:avLst>
              <a:gd name="adj1" fmla="val 49833"/>
              <a:gd name="adj2" fmla="val 50000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CDAF6C1E-27BC-48F8-A7E3-2067CF6A3053}"/>
              </a:ext>
            </a:extLst>
          </p:cNvPr>
          <p:cNvCxnSpPr>
            <a:cxnSpLocks/>
          </p:cNvCxnSpPr>
          <p:nvPr/>
        </p:nvCxnSpPr>
        <p:spPr>
          <a:xfrm>
            <a:off x="2163165" y="5562599"/>
            <a:ext cx="100023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56">
            <a:extLst>
              <a:ext uri="{FF2B5EF4-FFF2-40B4-BE49-F238E27FC236}">
                <a16:creationId xmlns:a16="http://schemas.microsoft.com/office/drawing/2014/main" id="{C7E0B913-B6D6-49F8-AC47-6430E03F1B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0322" y="2723760"/>
            <a:ext cx="4000500" cy="3600450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042A6EA6-A54D-49C1-9C9E-B92A545FB9D8}"/>
              </a:ext>
            </a:extLst>
          </p:cNvPr>
          <p:cNvSpPr txBox="1"/>
          <p:nvPr/>
        </p:nvSpPr>
        <p:spPr>
          <a:xfrm flipH="1">
            <a:off x="9249182" y="3754058"/>
            <a:ext cx="5801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Nurmi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942209FE-5CC4-42AF-9BBA-E5487087839E}"/>
              </a:ext>
            </a:extLst>
          </p:cNvPr>
          <p:cNvSpPr/>
          <p:nvPr/>
        </p:nvSpPr>
        <p:spPr>
          <a:xfrm>
            <a:off x="9227678" y="3238909"/>
            <a:ext cx="103522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200" dirty="0"/>
              <a:t>Hevosenlanta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709D4F7-5D85-478D-8551-88C152D09FE8}"/>
              </a:ext>
            </a:extLst>
          </p:cNvPr>
          <p:cNvSpPr/>
          <p:nvPr/>
        </p:nvSpPr>
        <p:spPr>
          <a:xfrm>
            <a:off x="9233010" y="2961910"/>
            <a:ext cx="8809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200" dirty="0"/>
              <a:t>Kananlanta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16B61A92-F8EF-43D5-90EC-61FC7F2162BA}"/>
              </a:ext>
            </a:extLst>
          </p:cNvPr>
          <p:cNvSpPr/>
          <p:nvPr/>
        </p:nvSpPr>
        <p:spPr>
          <a:xfrm>
            <a:off x="11041128" y="5285600"/>
            <a:ext cx="7076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200" dirty="0"/>
              <a:t>Maatilat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6771AF6-775E-4FE2-8931-CA82D4D8CC2F}"/>
              </a:ext>
            </a:extLst>
          </p:cNvPr>
          <p:cNvSpPr/>
          <p:nvPr/>
        </p:nvSpPr>
        <p:spPr>
          <a:xfrm>
            <a:off x="11020674" y="4709884"/>
            <a:ext cx="7280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200" dirty="0"/>
              <a:t>Leipomo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1886194-1DC4-4F28-9285-D97C31756ED4}"/>
              </a:ext>
            </a:extLst>
          </p:cNvPr>
          <p:cNvSpPr/>
          <p:nvPr/>
        </p:nvSpPr>
        <p:spPr>
          <a:xfrm>
            <a:off x="10981700" y="4385485"/>
            <a:ext cx="10782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200" dirty="0"/>
              <a:t>Biokaasulaitos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2603" y="6494982"/>
            <a:ext cx="1113477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900" dirty="0"/>
              <a:t>Lähde: Koppelmäki et al. 2019. </a:t>
            </a:r>
            <a:r>
              <a:rPr lang="en-US" sz="900" dirty="0"/>
              <a:t>Ecological intensification by integrating biogas production into nutrient cycling: Modeling the case of </a:t>
            </a:r>
            <a:r>
              <a:rPr lang="en-US" sz="900" dirty="0" err="1"/>
              <a:t>Agroecological</a:t>
            </a:r>
            <a:r>
              <a:rPr lang="en-US" sz="900" dirty="0"/>
              <a:t> Symbiosis. Agricultural Systems 170. 39-48. </a:t>
            </a:r>
            <a:r>
              <a:rPr lang="en-US" sz="900" dirty="0">
                <a:hlinkClick r:id="rId8"/>
              </a:rPr>
              <a:t>https://doi.org/10.1016/j.agsy.2018.12.007</a:t>
            </a:r>
            <a:endParaRPr lang="en-US" sz="9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6087174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50" grpId="0" animBg="1"/>
      <p:bldP spid="58" grpId="0"/>
      <p:bldP spid="60" grpId="0"/>
      <p:bldP spid="61" grpId="0"/>
      <p:bldP spid="62" grpId="0"/>
      <p:bldP spid="63" grpId="0"/>
      <p:bldP spid="6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384C1-E0E5-439B-A132-4A5F81607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4421" y="302279"/>
            <a:ext cx="10331883" cy="1249544"/>
          </a:xfrm>
        </p:spPr>
        <p:txBody>
          <a:bodyPr/>
          <a:lstStyle/>
          <a:p>
            <a:r>
              <a:rPr lang="fi-FI" sz="3600" dirty="0"/>
              <a:t>Enemmän ruokaa</a:t>
            </a:r>
          </a:p>
        </p:txBody>
      </p:sp>
      <p:sp>
        <p:nvSpPr>
          <p:cNvPr id="27" name="Cylinder 26">
            <a:extLst>
              <a:ext uri="{FF2B5EF4-FFF2-40B4-BE49-F238E27FC236}">
                <a16:creationId xmlns:a16="http://schemas.microsoft.com/office/drawing/2014/main" id="{84AB8015-5F6A-407D-8BD0-E2B959D1F41E}"/>
              </a:ext>
            </a:extLst>
          </p:cNvPr>
          <p:cNvSpPr/>
          <p:nvPr/>
        </p:nvSpPr>
        <p:spPr>
          <a:xfrm>
            <a:off x="3686641" y="5074666"/>
            <a:ext cx="1295400" cy="124954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/>
              <a:t>Palopuron biokaasu</a:t>
            </a:r>
            <a:endParaRPr lang="fi-FI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CF23E4EF-9D4D-4F66-860C-B84E72D3684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43242" y="4179402"/>
            <a:ext cx="1163858" cy="116385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8A3B47A-DB95-4FF4-93E1-3FB1FF72562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67141" y="5562599"/>
            <a:ext cx="508375" cy="761611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F248B661-9F2D-4A16-BA53-7653E5D64520}"/>
              </a:ext>
            </a:extLst>
          </p:cNvPr>
          <p:cNvGrpSpPr/>
          <p:nvPr/>
        </p:nvGrpSpPr>
        <p:grpSpPr>
          <a:xfrm>
            <a:off x="1375516" y="2202144"/>
            <a:ext cx="5701891" cy="1253497"/>
            <a:chOff x="2047876" y="2199296"/>
            <a:chExt cx="5701891" cy="125349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A1B99E8-8D8F-4149-A4CE-8BD141EB2543}"/>
                </a:ext>
              </a:extLst>
            </p:cNvPr>
            <p:cNvSpPr/>
            <p:nvPr/>
          </p:nvSpPr>
          <p:spPr>
            <a:xfrm>
              <a:off x="2047876" y="2203249"/>
              <a:ext cx="1143000" cy="124954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1400" dirty="0">
                  <a:solidFill>
                    <a:schemeClr val="tx1"/>
                  </a:solidFill>
                </a:rPr>
                <a:t>Apilanurmi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833F388-7B72-4800-B9EF-5AC870F53016}"/>
                </a:ext>
              </a:extLst>
            </p:cNvPr>
            <p:cNvSpPr/>
            <p:nvPr/>
          </p:nvSpPr>
          <p:spPr>
            <a:xfrm>
              <a:off x="4333876" y="2203249"/>
              <a:ext cx="1143000" cy="1249544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1400" dirty="0">
                  <a:solidFill>
                    <a:schemeClr val="tx1"/>
                  </a:solidFill>
                </a:rPr>
                <a:t>Vilja</a:t>
              </a:r>
              <a:endParaRPr lang="fi-FI" sz="1400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89F313D-A030-40CB-9694-41319E1829A4}"/>
                </a:ext>
              </a:extLst>
            </p:cNvPr>
            <p:cNvSpPr/>
            <p:nvPr/>
          </p:nvSpPr>
          <p:spPr>
            <a:xfrm>
              <a:off x="5476875" y="2199296"/>
              <a:ext cx="1143001" cy="124954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1400" dirty="0">
                  <a:solidFill>
                    <a:schemeClr val="tx1"/>
                  </a:solidFill>
                </a:rPr>
                <a:t>Herne/härkäpapu</a:t>
              </a:r>
              <a:endParaRPr lang="fi-FI" sz="1400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46E3F83-2075-4911-AE94-120420F856C6}"/>
                </a:ext>
              </a:extLst>
            </p:cNvPr>
            <p:cNvSpPr/>
            <p:nvPr/>
          </p:nvSpPr>
          <p:spPr>
            <a:xfrm>
              <a:off x="6606767" y="2203249"/>
              <a:ext cx="1143000" cy="1249544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1400" dirty="0">
                  <a:solidFill>
                    <a:schemeClr val="tx1"/>
                  </a:solidFill>
                </a:rPr>
                <a:t>Vilja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8F4AA041-8066-4B20-9EAB-BC2A1CDDF2D7}"/>
                </a:ext>
              </a:extLst>
            </p:cNvPr>
            <p:cNvSpPr/>
            <p:nvPr/>
          </p:nvSpPr>
          <p:spPr>
            <a:xfrm>
              <a:off x="3190876" y="2203249"/>
              <a:ext cx="1143000" cy="124954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1400" dirty="0">
                  <a:solidFill>
                    <a:schemeClr val="tx1"/>
                  </a:solidFill>
                </a:rPr>
                <a:t>Apilanurmi</a:t>
              </a:r>
            </a:p>
          </p:txBody>
        </p:sp>
      </p:grp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34F9F1D-226C-40CC-904A-A8A0A13818A3}"/>
              </a:ext>
            </a:extLst>
          </p:cNvPr>
          <p:cNvCxnSpPr>
            <a:cxnSpLocks/>
          </p:cNvCxnSpPr>
          <p:nvPr/>
        </p:nvCxnSpPr>
        <p:spPr>
          <a:xfrm>
            <a:off x="3265714" y="3766128"/>
            <a:ext cx="653143" cy="1154215"/>
          </a:xfrm>
          <a:prstGeom prst="straightConnector1">
            <a:avLst/>
          </a:prstGeom>
          <a:ln w="889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FD3F839-EF4A-4C9C-A014-9645C2E8C4A9}"/>
              </a:ext>
            </a:extLst>
          </p:cNvPr>
          <p:cNvCxnSpPr>
            <a:cxnSpLocks/>
          </p:cNvCxnSpPr>
          <p:nvPr/>
        </p:nvCxnSpPr>
        <p:spPr>
          <a:xfrm flipV="1">
            <a:off x="4486276" y="3766128"/>
            <a:ext cx="419100" cy="995204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CD20FEF9-6BF6-4451-AE2C-2AE392984E11}"/>
              </a:ext>
            </a:extLst>
          </p:cNvPr>
          <p:cNvCxnSpPr>
            <a:cxnSpLocks/>
          </p:cNvCxnSpPr>
          <p:nvPr/>
        </p:nvCxnSpPr>
        <p:spPr>
          <a:xfrm flipV="1">
            <a:off x="5229990" y="3838575"/>
            <a:ext cx="1240876" cy="986422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Arrow: Down 49">
            <a:extLst>
              <a:ext uri="{FF2B5EF4-FFF2-40B4-BE49-F238E27FC236}">
                <a16:creationId xmlns:a16="http://schemas.microsoft.com/office/drawing/2014/main" id="{97C91A83-749E-45A7-931E-2B9A7C0C0685}"/>
              </a:ext>
            </a:extLst>
          </p:cNvPr>
          <p:cNvSpPr/>
          <p:nvPr/>
        </p:nvSpPr>
        <p:spPr>
          <a:xfrm rot="16200000">
            <a:off x="7779282" y="2435121"/>
            <a:ext cx="149964" cy="933553"/>
          </a:xfrm>
          <a:prstGeom prst="downArrow">
            <a:avLst>
              <a:gd name="adj1" fmla="val 49833"/>
              <a:gd name="adj2" fmla="val 5000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CDAF6C1E-27BC-48F8-A7E3-2067CF6A3053}"/>
              </a:ext>
            </a:extLst>
          </p:cNvPr>
          <p:cNvCxnSpPr>
            <a:cxnSpLocks/>
          </p:cNvCxnSpPr>
          <p:nvPr/>
        </p:nvCxnSpPr>
        <p:spPr>
          <a:xfrm>
            <a:off x="2163165" y="5562599"/>
            <a:ext cx="100023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7AA5B478-C1A6-47E0-A85C-8F184856129B}"/>
              </a:ext>
            </a:extLst>
          </p:cNvPr>
          <p:cNvSpPr/>
          <p:nvPr/>
        </p:nvSpPr>
        <p:spPr>
          <a:xfrm>
            <a:off x="9011920" y="2004703"/>
            <a:ext cx="26843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Viherlannoitusnurmen ravinteiden parempi kohdentaminen</a:t>
            </a:r>
          </a:p>
          <a:p>
            <a:endParaRPr lang="fi-FI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Suuremmat viljasadot (+40%)</a:t>
            </a:r>
          </a:p>
          <a:p>
            <a:endParaRPr lang="fi-FI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i-FI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97DA90-681D-4A29-BC48-58BFF5C4E654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979476" y="4066275"/>
            <a:ext cx="1018963" cy="48266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F260599-DA13-4F6F-B2EF-0AA5E9C350CE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0361659" y="4022397"/>
            <a:ext cx="1018963" cy="48266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1CDAFEC-8EE9-41F9-AFD1-E9A39DEF7B5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979476" y="4761332"/>
            <a:ext cx="1018963" cy="48266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5D3558F-FC66-4C81-BB73-55232BFFBC33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0361659" y="4761331"/>
            <a:ext cx="1018963" cy="48266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52603" y="6494982"/>
            <a:ext cx="1113477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900" dirty="0"/>
              <a:t>Lähde: Koppelmäki et al. 2019. </a:t>
            </a:r>
            <a:r>
              <a:rPr lang="en-US" sz="900" dirty="0"/>
              <a:t>Ecological intensification by integrating biogas production into nutrient cycling: Modeling the case of </a:t>
            </a:r>
            <a:r>
              <a:rPr lang="en-US" sz="900" dirty="0" err="1"/>
              <a:t>Agroecological</a:t>
            </a:r>
            <a:r>
              <a:rPr lang="en-US" sz="900" dirty="0"/>
              <a:t> Symbiosis. Agricultural Systems 170. 39-48. </a:t>
            </a:r>
            <a:r>
              <a:rPr lang="en-US" sz="900" dirty="0">
                <a:hlinkClick r:id="rId9"/>
              </a:rPr>
              <a:t>https://doi.org/10.1016/j.agsy.2018.12.007</a:t>
            </a:r>
            <a:endParaRPr lang="en-US" sz="9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6551408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384C1-E0E5-439B-A132-4A5F81607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4421" y="302279"/>
            <a:ext cx="10331883" cy="1249544"/>
          </a:xfrm>
        </p:spPr>
        <p:txBody>
          <a:bodyPr/>
          <a:lstStyle/>
          <a:p>
            <a:r>
              <a:rPr lang="fi-FI" sz="3600" dirty="0"/>
              <a:t>Pienemmät ravinnehävikit</a:t>
            </a:r>
          </a:p>
        </p:txBody>
      </p:sp>
      <p:sp>
        <p:nvSpPr>
          <p:cNvPr id="27" name="Cylinder 26">
            <a:extLst>
              <a:ext uri="{FF2B5EF4-FFF2-40B4-BE49-F238E27FC236}">
                <a16:creationId xmlns:a16="http://schemas.microsoft.com/office/drawing/2014/main" id="{84AB8015-5F6A-407D-8BD0-E2B959D1F41E}"/>
              </a:ext>
            </a:extLst>
          </p:cNvPr>
          <p:cNvSpPr/>
          <p:nvPr/>
        </p:nvSpPr>
        <p:spPr>
          <a:xfrm>
            <a:off x="3686641" y="5074666"/>
            <a:ext cx="1295400" cy="124954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/>
              <a:t>Palopuron biokaasu</a:t>
            </a:r>
            <a:endParaRPr lang="fi-FI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CF23E4EF-9D4D-4F66-860C-B84E72D3684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43242" y="4179402"/>
            <a:ext cx="1163858" cy="116385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8A3B47A-DB95-4FF4-93E1-3FB1FF72562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67141" y="5562599"/>
            <a:ext cx="508375" cy="761611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F248B661-9F2D-4A16-BA53-7653E5D64520}"/>
              </a:ext>
            </a:extLst>
          </p:cNvPr>
          <p:cNvGrpSpPr/>
          <p:nvPr/>
        </p:nvGrpSpPr>
        <p:grpSpPr>
          <a:xfrm>
            <a:off x="1375516" y="2206096"/>
            <a:ext cx="5701891" cy="1249545"/>
            <a:chOff x="2047876" y="2203248"/>
            <a:chExt cx="5701891" cy="124954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A1B99E8-8D8F-4149-A4CE-8BD141EB2543}"/>
                </a:ext>
              </a:extLst>
            </p:cNvPr>
            <p:cNvSpPr/>
            <p:nvPr/>
          </p:nvSpPr>
          <p:spPr>
            <a:xfrm>
              <a:off x="2047876" y="2203249"/>
              <a:ext cx="1143000" cy="124954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1400" dirty="0">
                  <a:solidFill>
                    <a:schemeClr val="tx1"/>
                  </a:solidFill>
                </a:rPr>
                <a:t>Apilanurmi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833F388-7B72-4800-B9EF-5AC870F53016}"/>
                </a:ext>
              </a:extLst>
            </p:cNvPr>
            <p:cNvSpPr/>
            <p:nvPr/>
          </p:nvSpPr>
          <p:spPr>
            <a:xfrm>
              <a:off x="4333876" y="2203249"/>
              <a:ext cx="1143000" cy="1249544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1400" dirty="0">
                  <a:solidFill>
                    <a:schemeClr val="tx1"/>
                  </a:solidFill>
                </a:rPr>
                <a:t>Vilja</a:t>
              </a:r>
              <a:endParaRPr lang="fi-FI" sz="1400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89F313D-A030-40CB-9694-41319E1829A4}"/>
                </a:ext>
              </a:extLst>
            </p:cNvPr>
            <p:cNvSpPr/>
            <p:nvPr/>
          </p:nvSpPr>
          <p:spPr>
            <a:xfrm>
              <a:off x="5476875" y="2203248"/>
              <a:ext cx="1143001" cy="124559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1400" dirty="0">
                  <a:solidFill>
                    <a:schemeClr val="tx1"/>
                  </a:solidFill>
                </a:rPr>
                <a:t>Herne/härkäpapu</a:t>
              </a:r>
              <a:endParaRPr lang="fi-FI" sz="1400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46E3F83-2075-4911-AE94-120420F856C6}"/>
                </a:ext>
              </a:extLst>
            </p:cNvPr>
            <p:cNvSpPr/>
            <p:nvPr/>
          </p:nvSpPr>
          <p:spPr>
            <a:xfrm>
              <a:off x="6606767" y="2203249"/>
              <a:ext cx="1143000" cy="1249544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1400" dirty="0">
                  <a:solidFill>
                    <a:schemeClr val="tx1"/>
                  </a:solidFill>
                </a:rPr>
                <a:t>Vilja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8F4AA041-8066-4B20-9EAB-BC2A1CDDF2D7}"/>
                </a:ext>
              </a:extLst>
            </p:cNvPr>
            <p:cNvSpPr/>
            <p:nvPr/>
          </p:nvSpPr>
          <p:spPr>
            <a:xfrm>
              <a:off x="3190876" y="2203249"/>
              <a:ext cx="1143000" cy="124954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1400" dirty="0">
                  <a:solidFill>
                    <a:schemeClr val="tx1"/>
                  </a:solidFill>
                </a:rPr>
                <a:t>Apilanurmi</a:t>
              </a:r>
            </a:p>
          </p:txBody>
        </p:sp>
      </p:grp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34F9F1D-226C-40CC-904A-A8A0A13818A3}"/>
              </a:ext>
            </a:extLst>
          </p:cNvPr>
          <p:cNvCxnSpPr>
            <a:cxnSpLocks/>
          </p:cNvCxnSpPr>
          <p:nvPr/>
        </p:nvCxnSpPr>
        <p:spPr>
          <a:xfrm>
            <a:off x="3265714" y="3766128"/>
            <a:ext cx="653143" cy="1154215"/>
          </a:xfrm>
          <a:prstGeom prst="straightConnector1">
            <a:avLst/>
          </a:prstGeom>
          <a:ln w="889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FD3F839-EF4A-4C9C-A014-9645C2E8C4A9}"/>
              </a:ext>
            </a:extLst>
          </p:cNvPr>
          <p:cNvCxnSpPr>
            <a:cxnSpLocks/>
          </p:cNvCxnSpPr>
          <p:nvPr/>
        </p:nvCxnSpPr>
        <p:spPr>
          <a:xfrm flipV="1">
            <a:off x="4486276" y="3766128"/>
            <a:ext cx="205467" cy="995204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CD20FEF9-6BF6-4451-AE2C-2AE392984E11}"/>
              </a:ext>
            </a:extLst>
          </p:cNvPr>
          <p:cNvCxnSpPr>
            <a:cxnSpLocks/>
          </p:cNvCxnSpPr>
          <p:nvPr/>
        </p:nvCxnSpPr>
        <p:spPr>
          <a:xfrm flipV="1">
            <a:off x="5096142" y="3808076"/>
            <a:ext cx="1006881" cy="107031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CDAF6C1E-27BC-48F8-A7E3-2067CF6A3053}"/>
              </a:ext>
            </a:extLst>
          </p:cNvPr>
          <p:cNvCxnSpPr>
            <a:cxnSpLocks/>
          </p:cNvCxnSpPr>
          <p:nvPr/>
        </p:nvCxnSpPr>
        <p:spPr>
          <a:xfrm>
            <a:off x="2163165" y="5562599"/>
            <a:ext cx="100023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340429" y="3533623"/>
            <a:ext cx="5503" cy="1843918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8530486" y="276378"/>
            <a:ext cx="2442314" cy="3344333"/>
            <a:chOff x="8530486" y="276378"/>
            <a:chExt cx="2442314" cy="3344333"/>
          </a:xfrm>
        </p:grpSpPr>
        <p:graphicFrame>
          <p:nvGraphicFramePr>
            <p:cNvPr id="5" name="Chart 4">
              <a:extLst>
                <a:ext uri="{FF2B5EF4-FFF2-40B4-BE49-F238E27FC236}">
                  <a16:creationId xmlns:a16="http://schemas.microsoft.com/office/drawing/2014/main" id="{56A6BDB2-A38C-4AD1-AA1D-FC3D947BAE3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001232340"/>
                </p:ext>
              </p:extLst>
            </p:nvPr>
          </p:nvGraphicFramePr>
          <p:xfrm>
            <a:off x="8530486" y="276378"/>
            <a:ext cx="2442314" cy="33443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14" name="TextBox 13"/>
            <p:cNvSpPr txBox="1"/>
            <p:nvPr/>
          </p:nvSpPr>
          <p:spPr>
            <a:xfrm>
              <a:off x="9329058" y="3004456"/>
              <a:ext cx="11751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sz="1200" dirty="0"/>
                <a:t>Typpitase kg/ha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693555" y="3259519"/>
            <a:ext cx="2270876" cy="3287908"/>
            <a:chOff x="8652749" y="2532704"/>
            <a:chExt cx="2270876" cy="3287908"/>
          </a:xfrm>
        </p:grpSpPr>
        <p:graphicFrame>
          <p:nvGraphicFramePr>
            <p:cNvPr id="11" name="Chart 10">
              <a:extLst>
                <a:ext uri="{FF2B5EF4-FFF2-40B4-BE49-F238E27FC236}">
                  <a16:creationId xmlns:a16="http://schemas.microsoft.com/office/drawing/2014/main" id="{2244EAE1-50EE-46CF-9724-53C0C00ADF8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036232417"/>
                </p:ext>
              </p:extLst>
            </p:nvPr>
          </p:nvGraphicFramePr>
          <p:xfrm>
            <a:off x="8652749" y="2532704"/>
            <a:ext cx="2270876" cy="314940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29" name="TextBox 28"/>
            <p:cNvSpPr txBox="1"/>
            <p:nvPr/>
          </p:nvSpPr>
          <p:spPr>
            <a:xfrm>
              <a:off x="9198228" y="5543613"/>
              <a:ext cx="12652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sz="1200" dirty="0"/>
                <a:t>Fosforitase kg/ha</a:t>
              </a: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52603" y="6494982"/>
            <a:ext cx="1113477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900" dirty="0"/>
              <a:t>Lähde: Koppelmäki et al. 2019. </a:t>
            </a:r>
            <a:r>
              <a:rPr lang="en-US" sz="900" dirty="0"/>
              <a:t>Ecological intensification by integrating biogas production into nutrient cycling: Modeling the case of </a:t>
            </a:r>
            <a:r>
              <a:rPr lang="en-US" sz="900" dirty="0" err="1"/>
              <a:t>Agroecological</a:t>
            </a:r>
            <a:r>
              <a:rPr lang="en-US" sz="900" dirty="0"/>
              <a:t> Symbiosis. Agricultural Systems 170. 39-48. </a:t>
            </a:r>
            <a:r>
              <a:rPr lang="en-US" sz="900" dirty="0">
                <a:hlinkClick r:id="rId9"/>
              </a:rPr>
              <a:t>https://doi.org/10.1016/j.agsy.2018.12.007</a:t>
            </a:r>
            <a:endParaRPr lang="en-US" sz="9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3502958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FD000-88EE-497B-933A-DB60232FF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041" y="2665265"/>
            <a:ext cx="10515600" cy="1325563"/>
          </a:xfrm>
        </p:spPr>
        <p:txBody>
          <a:bodyPr/>
          <a:lstStyle/>
          <a:p>
            <a:pPr algn="ctr"/>
            <a:r>
              <a:rPr lang="fi-FI" dirty="0"/>
              <a:t>Monistettavuus?</a:t>
            </a:r>
          </a:p>
        </p:txBody>
      </p:sp>
    </p:spTree>
    <p:extLst>
      <p:ext uri="{BB962C8B-B14F-4D97-AF65-F5344CB8AC3E}">
        <p14:creationId xmlns:p14="http://schemas.microsoft.com/office/powerpoint/2010/main" val="42827697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8886E9E-2044-4056-9BE8-85C712DD9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426" y="522513"/>
            <a:ext cx="12104570" cy="5654449"/>
          </a:xfrm>
          <a:prstGeom prst="rect">
            <a:avLst/>
          </a:prstGeom>
        </p:spPr>
      </p:pic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8A38195C-E298-4840-8DD1-6DD3FD02A4DE}"/>
              </a:ext>
            </a:extLst>
          </p:cNvPr>
          <p:cNvSpPr/>
          <p:nvPr/>
        </p:nvSpPr>
        <p:spPr>
          <a:xfrm>
            <a:off x="5115088" y="2154978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AD9EBB54-DA27-4FC3-AEBE-6367036F5542}"/>
              </a:ext>
            </a:extLst>
          </p:cNvPr>
          <p:cNvSpPr/>
          <p:nvPr/>
        </p:nvSpPr>
        <p:spPr>
          <a:xfrm>
            <a:off x="5903022" y="1798990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8989F8DB-7A75-48F2-ABEA-2088E6262DA9}"/>
              </a:ext>
            </a:extLst>
          </p:cNvPr>
          <p:cNvSpPr/>
          <p:nvPr/>
        </p:nvSpPr>
        <p:spPr>
          <a:xfrm>
            <a:off x="6382878" y="2410147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056330FD-23AA-4B51-AC11-2B1C61C4E4E3}"/>
              </a:ext>
            </a:extLst>
          </p:cNvPr>
          <p:cNvSpPr/>
          <p:nvPr/>
        </p:nvSpPr>
        <p:spPr>
          <a:xfrm>
            <a:off x="6484257" y="3012718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Flowchart: Connector 15">
            <a:extLst>
              <a:ext uri="{FF2B5EF4-FFF2-40B4-BE49-F238E27FC236}">
                <a16:creationId xmlns:a16="http://schemas.microsoft.com/office/drawing/2014/main" id="{8D5A1B22-61BB-4DB0-833B-B9A703DAF367}"/>
              </a:ext>
            </a:extLst>
          </p:cNvPr>
          <p:cNvSpPr/>
          <p:nvPr/>
        </p:nvSpPr>
        <p:spPr>
          <a:xfrm>
            <a:off x="7696804" y="2711232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id="{1E2199F9-90ED-4860-A450-675139BC21AB}"/>
              </a:ext>
            </a:extLst>
          </p:cNvPr>
          <p:cNvSpPr/>
          <p:nvPr/>
        </p:nvSpPr>
        <p:spPr>
          <a:xfrm>
            <a:off x="7067926" y="2378929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8" name="Flowchart: Connector 17">
            <a:extLst>
              <a:ext uri="{FF2B5EF4-FFF2-40B4-BE49-F238E27FC236}">
                <a16:creationId xmlns:a16="http://schemas.microsoft.com/office/drawing/2014/main" id="{58C199D8-8696-48AE-BD51-395433E69BBB}"/>
              </a:ext>
            </a:extLst>
          </p:cNvPr>
          <p:cNvSpPr/>
          <p:nvPr/>
        </p:nvSpPr>
        <p:spPr>
          <a:xfrm>
            <a:off x="7180232" y="1478280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9" name="Flowchart: Connector 18">
            <a:extLst>
              <a:ext uri="{FF2B5EF4-FFF2-40B4-BE49-F238E27FC236}">
                <a16:creationId xmlns:a16="http://schemas.microsoft.com/office/drawing/2014/main" id="{6604E7B1-87C8-42AC-8FD2-14EED89F194A}"/>
              </a:ext>
            </a:extLst>
          </p:cNvPr>
          <p:cNvSpPr/>
          <p:nvPr/>
        </p:nvSpPr>
        <p:spPr>
          <a:xfrm>
            <a:off x="8123335" y="3162085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Flowchart: Connector 19">
            <a:extLst>
              <a:ext uri="{FF2B5EF4-FFF2-40B4-BE49-F238E27FC236}">
                <a16:creationId xmlns:a16="http://schemas.microsoft.com/office/drawing/2014/main" id="{AD62E66F-F6FF-4647-A54B-83DC230EE86F}"/>
              </a:ext>
            </a:extLst>
          </p:cNvPr>
          <p:cNvSpPr/>
          <p:nvPr/>
        </p:nvSpPr>
        <p:spPr>
          <a:xfrm>
            <a:off x="8455950" y="2464082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1" name="Flowchart: Connector 20">
            <a:extLst>
              <a:ext uri="{FF2B5EF4-FFF2-40B4-BE49-F238E27FC236}">
                <a16:creationId xmlns:a16="http://schemas.microsoft.com/office/drawing/2014/main" id="{667B1E93-62BF-4BAC-9E5A-09DB3A6926FB}"/>
              </a:ext>
            </a:extLst>
          </p:cNvPr>
          <p:cNvSpPr/>
          <p:nvPr/>
        </p:nvSpPr>
        <p:spPr>
          <a:xfrm>
            <a:off x="8158007" y="1788967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Flowchart: Connector 21">
            <a:extLst>
              <a:ext uri="{FF2B5EF4-FFF2-40B4-BE49-F238E27FC236}">
                <a16:creationId xmlns:a16="http://schemas.microsoft.com/office/drawing/2014/main" id="{75584A7C-B9CD-4C4B-8FA0-5250EF9899F0}"/>
              </a:ext>
            </a:extLst>
          </p:cNvPr>
          <p:cNvSpPr/>
          <p:nvPr/>
        </p:nvSpPr>
        <p:spPr>
          <a:xfrm>
            <a:off x="7864954" y="1131440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3" name="Flowchart: Connector 22">
            <a:extLst>
              <a:ext uri="{FF2B5EF4-FFF2-40B4-BE49-F238E27FC236}">
                <a16:creationId xmlns:a16="http://schemas.microsoft.com/office/drawing/2014/main" id="{4E3672AC-67BC-4F6E-8B2D-9C20377D85ED}"/>
              </a:ext>
            </a:extLst>
          </p:cNvPr>
          <p:cNvSpPr/>
          <p:nvPr/>
        </p:nvSpPr>
        <p:spPr>
          <a:xfrm>
            <a:off x="8956581" y="3076407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" name="Flowchart: Connector 23">
            <a:extLst>
              <a:ext uri="{FF2B5EF4-FFF2-40B4-BE49-F238E27FC236}">
                <a16:creationId xmlns:a16="http://schemas.microsoft.com/office/drawing/2014/main" id="{922D6EF1-EFB8-480C-A454-0558A220FC70}"/>
              </a:ext>
            </a:extLst>
          </p:cNvPr>
          <p:cNvSpPr/>
          <p:nvPr/>
        </p:nvSpPr>
        <p:spPr>
          <a:xfrm>
            <a:off x="9140998" y="2357442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5" name="Flowchart: Connector 24">
            <a:extLst>
              <a:ext uri="{FF2B5EF4-FFF2-40B4-BE49-F238E27FC236}">
                <a16:creationId xmlns:a16="http://schemas.microsoft.com/office/drawing/2014/main" id="{930804C0-DBF8-4B26-A325-9AC269B11AE5}"/>
              </a:ext>
            </a:extLst>
          </p:cNvPr>
          <p:cNvSpPr/>
          <p:nvPr/>
        </p:nvSpPr>
        <p:spPr>
          <a:xfrm>
            <a:off x="8793861" y="1545372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6" name="Flowchart: Connector 25">
            <a:extLst>
              <a:ext uri="{FF2B5EF4-FFF2-40B4-BE49-F238E27FC236}">
                <a16:creationId xmlns:a16="http://schemas.microsoft.com/office/drawing/2014/main" id="{5269F52B-8E02-4AEE-B85B-2488CC97FE46}"/>
              </a:ext>
            </a:extLst>
          </p:cNvPr>
          <p:cNvSpPr/>
          <p:nvPr/>
        </p:nvSpPr>
        <p:spPr>
          <a:xfrm>
            <a:off x="9862831" y="2956180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Flowchart: Connector 26">
            <a:extLst>
              <a:ext uri="{FF2B5EF4-FFF2-40B4-BE49-F238E27FC236}">
                <a16:creationId xmlns:a16="http://schemas.microsoft.com/office/drawing/2014/main" id="{1F7E6110-8013-4282-8C66-2CE710437FFC}"/>
              </a:ext>
            </a:extLst>
          </p:cNvPr>
          <p:cNvSpPr/>
          <p:nvPr/>
        </p:nvSpPr>
        <p:spPr>
          <a:xfrm>
            <a:off x="9656408" y="2129616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Flowchart: Connector 27">
            <a:extLst>
              <a:ext uri="{FF2B5EF4-FFF2-40B4-BE49-F238E27FC236}">
                <a16:creationId xmlns:a16="http://schemas.microsoft.com/office/drawing/2014/main" id="{0DD92A99-8A16-48BE-B211-D92156C77A75}"/>
              </a:ext>
            </a:extLst>
          </p:cNvPr>
          <p:cNvSpPr/>
          <p:nvPr/>
        </p:nvSpPr>
        <p:spPr>
          <a:xfrm>
            <a:off x="9555713" y="1453336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9" name="Flowchart: Connector 28">
            <a:extLst>
              <a:ext uri="{FF2B5EF4-FFF2-40B4-BE49-F238E27FC236}">
                <a16:creationId xmlns:a16="http://schemas.microsoft.com/office/drawing/2014/main" id="{C7DADDFD-4C9F-4DAA-A97E-B624F413C4BA}"/>
              </a:ext>
            </a:extLst>
          </p:cNvPr>
          <p:cNvSpPr/>
          <p:nvPr/>
        </p:nvSpPr>
        <p:spPr>
          <a:xfrm>
            <a:off x="10693561" y="2794937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0" name="Flowchart: Connector 29">
            <a:extLst>
              <a:ext uri="{FF2B5EF4-FFF2-40B4-BE49-F238E27FC236}">
                <a16:creationId xmlns:a16="http://schemas.microsoft.com/office/drawing/2014/main" id="{1930254C-808B-4A25-AEA8-6618BBBD4D67}"/>
              </a:ext>
            </a:extLst>
          </p:cNvPr>
          <p:cNvSpPr/>
          <p:nvPr/>
        </p:nvSpPr>
        <p:spPr>
          <a:xfrm>
            <a:off x="10466998" y="2054474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1" name="Flowchart: Connector 30">
            <a:extLst>
              <a:ext uri="{FF2B5EF4-FFF2-40B4-BE49-F238E27FC236}">
                <a16:creationId xmlns:a16="http://schemas.microsoft.com/office/drawing/2014/main" id="{8185D6B2-0C9B-44AA-A246-80BD69F40954}"/>
              </a:ext>
            </a:extLst>
          </p:cNvPr>
          <p:cNvSpPr/>
          <p:nvPr/>
        </p:nvSpPr>
        <p:spPr>
          <a:xfrm>
            <a:off x="10240436" y="1438308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2" name="Flowchart: Connector 31">
            <a:extLst>
              <a:ext uri="{FF2B5EF4-FFF2-40B4-BE49-F238E27FC236}">
                <a16:creationId xmlns:a16="http://schemas.microsoft.com/office/drawing/2014/main" id="{0F23E7F6-B75E-4531-B3A8-CB6CDA9B1954}"/>
              </a:ext>
            </a:extLst>
          </p:cNvPr>
          <p:cNvSpPr/>
          <p:nvPr/>
        </p:nvSpPr>
        <p:spPr>
          <a:xfrm>
            <a:off x="5727884" y="2409990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3" name="Flowchart: Connector 32">
            <a:extLst>
              <a:ext uri="{FF2B5EF4-FFF2-40B4-BE49-F238E27FC236}">
                <a16:creationId xmlns:a16="http://schemas.microsoft.com/office/drawing/2014/main" id="{334B2113-BA70-42D5-AF05-BD442969CF79}"/>
              </a:ext>
            </a:extLst>
          </p:cNvPr>
          <p:cNvSpPr/>
          <p:nvPr/>
        </p:nvSpPr>
        <p:spPr>
          <a:xfrm>
            <a:off x="7296382" y="3211145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4" name="Flowchart: Connector 33">
            <a:extLst>
              <a:ext uri="{FF2B5EF4-FFF2-40B4-BE49-F238E27FC236}">
                <a16:creationId xmlns:a16="http://schemas.microsoft.com/office/drawing/2014/main" id="{53D21B8F-5991-4D78-ADAA-4B06E9DC1AA8}"/>
              </a:ext>
            </a:extLst>
          </p:cNvPr>
          <p:cNvSpPr/>
          <p:nvPr/>
        </p:nvSpPr>
        <p:spPr>
          <a:xfrm>
            <a:off x="7576497" y="2014394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35" name="Flowchart: Connector 34">
            <a:extLst>
              <a:ext uri="{FF2B5EF4-FFF2-40B4-BE49-F238E27FC236}">
                <a16:creationId xmlns:a16="http://schemas.microsoft.com/office/drawing/2014/main" id="{8B209927-57F5-40FC-AB9D-E0C4227880AD}"/>
              </a:ext>
            </a:extLst>
          </p:cNvPr>
          <p:cNvSpPr/>
          <p:nvPr/>
        </p:nvSpPr>
        <p:spPr>
          <a:xfrm>
            <a:off x="4410292" y="2297419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6" name="Flowchart: Connector 35">
            <a:extLst>
              <a:ext uri="{FF2B5EF4-FFF2-40B4-BE49-F238E27FC236}">
                <a16:creationId xmlns:a16="http://schemas.microsoft.com/office/drawing/2014/main" id="{E80BFF28-F32A-4457-B959-2058D7467DE0}"/>
              </a:ext>
            </a:extLst>
          </p:cNvPr>
          <p:cNvSpPr/>
          <p:nvPr/>
        </p:nvSpPr>
        <p:spPr>
          <a:xfrm>
            <a:off x="3986052" y="1814019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7" name="Flowchart: Connector 36">
            <a:extLst>
              <a:ext uri="{FF2B5EF4-FFF2-40B4-BE49-F238E27FC236}">
                <a16:creationId xmlns:a16="http://schemas.microsoft.com/office/drawing/2014/main" id="{AA39E4E0-D269-46D1-BC32-D58CA9DF02CF}"/>
              </a:ext>
            </a:extLst>
          </p:cNvPr>
          <p:cNvSpPr/>
          <p:nvPr/>
        </p:nvSpPr>
        <p:spPr>
          <a:xfrm>
            <a:off x="4760140" y="2730753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8" name="Flowchart: Connector 37">
            <a:extLst>
              <a:ext uri="{FF2B5EF4-FFF2-40B4-BE49-F238E27FC236}">
                <a16:creationId xmlns:a16="http://schemas.microsoft.com/office/drawing/2014/main" id="{950A0760-FB87-409D-AADB-B4DC27752849}"/>
              </a:ext>
            </a:extLst>
          </p:cNvPr>
          <p:cNvSpPr/>
          <p:nvPr/>
        </p:nvSpPr>
        <p:spPr>
          <a:xfrm>
            <a:off x="5316477" y="2971208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9" name="Flowchart: Connector 38">
            <a:extLst>
              <a:ext uri="{FF2B5EF4-FFF2-40B4-BE49-F238E27FC236}">
                <a16:creationId xmlns:a16="http://schemas.microsoft.com/office/drawing/2014/main" id="{9B117482-E5F5-42AD-9932-E76EA3EA0E0D}"/>
              </a:ext>
            </a:extLst>
          </p:cNvPr>
          <p:cNvSpPr/>
          <p:nvPr/>
        </p:nvSpPr>
        <p:spPr>
          <a:xfrm>
            <a:off x="4385053" y="3312781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0" name="Flowchart: Connector 39">
            <a:extLst>
              <a:ext uri="{FF2B5EF4-FFF2-40B4-BE49-F238E27FC236}">
                <a16:creationId xmlns:a16="http://schemas.microsoft.com/office/drawing/2014/main" id="{6E297D42-DAB7-4769-B781-4C2C73CADB54}"/>
              </a:ext>
            </a:extLst>
          </p:cNvPr>
          <p:cNvSpPr/>
          <p:nvPr/>
        </p:nvSpPr>
        <p:spPr>
          <a:xfrm>
            <a:off x="5855380" y="3124311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1" name="Flowchart: Connector 40">
            <a:extLst>
              <a:ext uri="{FF2B5EF4-FFF2-40B4-BE49-F238E27FC236}">
                <a16:creationId xmlns:a16="http://schemas.microsoft.com/office/drawing/2014/main" id="{C054B1EE-46A1-4525-9D28-C70DDC323D20}"/>
              </a:ext>
            </a:extLst>
          </p:cNvPr>
          <p:cNvSpPr/>
          <p:nvPr/>
        </p:nvSpPr>
        <p:spPr>
          <a:xfrm>
            <a:off x="5009085" y="3582365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2" name="Flowchart: Connector 41">
            <a:extLst>
              <a:ext uri="{FF2B5EF4-FFF2-40B4-BE49-F238E27FC236}">
                <a16:creationId xmlns:a16="http://schemas.microsoft.com/office/drawing/2014/main" id="{B0A9C6EB-B29D-4B9B-AEC6-3DBC3A8067F7}"/>
              </a:ext>
            </a:extLst>
          </p:cNvPr>
          <p:cNvSpPr/>
          <p:nvPr/>
        </p:nvSpPr>
        <p:spPr>
          <a:xfrm>
            <a:off x="3848719" y="2808295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3" name="Flowchart: Connector 42">
            <a:extLst>
              <a:ext uri="{FF2B5EF4-FFF2-40B4-BE49-F238E27FC236}">
                <a16:creationId xmlns:a16="http://schemas.microsoft.com/office/drawing/2014/main" id="{B5A02EA6-D9A3-4585-95D8-1B9A4CF53DB5}"/>
              </a:ext>
            </a:extLst>
          </p:cNvPr>
          <p:cNvSpPr/>
          <p:nvPr/>
        </p:nvSpPr>
        <p:spPr>
          <a:xfrm>
            <a:off x="3463411" y="3557317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4" name="Flowchart: Connector 43">
            <a:extLst>
              <a:ext uri="{FF2B5EF4-FFF2-40B4-BE49-F238E27FC236}">
                <a16:creationId xmlns:a16="http://schemas.microsoft.com/office/drawing/2014/main" id="{15620F13-495A-44B6-B9B1-ADAFCDC096A0}"/>
              </a:ext>
            </a:extLst>
          </p:cNvPr>
          <p:cNvSpPr/>
          <p:nvPr/>
        </p:nvSpPr>
        <p:spPr>
          <a:xfrm>
            <a:off x="4183391" y="3918307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5" name="Flowchart: Connector 44">
            <a:extLst>
              <a:ext uri="{FF2B5EF4-FFF2-40B4-BE49-F238E27FC236}">
                <a16:creationId xmlns:a16="http://schemas.microsoft.com/office/drawing/2014/main" id="{4A42906E-8899-437B-988C-09FEFD3B26EB}"/>
              </a:ext>
            </a:extLst>
          </p:cNvPr>
          <p:cNvSpPr/>
          <p:nvPr/>
        </p:nvSpPr>
        <p:spPr>
          <a:xfrm>
            <a:off x="5769602" y="3710888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6" name="Flowchart: Connector 45">
            <a:extLst>
              <a:ext uri="{FF2B5EF4-FFF2-40B4-BE49-F238E27FC236}">
                <a16:creationId xmlns:a16="http://schemas.microsoft.com/office/drawing/2014/main" id="{66FC6D39-228B-41F1-BB34-2F70D7C7FBD1}"/>
              </a:ext>
            </a:extLst>
          </p:cNvPr>
          <p:cNvSpPr/>
          <p:nvPr/>
        </p:nvSpPr>
        <p:spPr>
          <a:xfrm>
            <a:off x="5316477" y="4093769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7" name="Flowchart: Connector 46">
            <a:extLst>
              <a:ext uri="{FF2B5EF4-FFF2-40B4-BE49-F238E27FC236}">
                <a16:creationId xmlns:a16="http://schemas.microsoft.com/office/drawing/2014/main" id="{8CA713E3-A7E3-4379-B702-607693CE5D83}"/>
              </a:ext>
            </a:extLst>
          </p:cNvPr>
          <p:cNvSpPr/>
          <p:nvPr/>
        </p:nvSpPr>
        <p:spPr>
          <a:xfrm>
            <a:off x="4571338" y="4378872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8" name="Flowchart: Connector 47">
            <a:extLst>
              <a:ext uri="{FF2B5EF4-FFF2-40B4-BE49-F238E27FC236}">
                <a16:creationId xmlns:a16="http://schemas.microsoft.com/office/drawing/2014/main" id="{3DA767F3-7D65-44AB-A55A-618888A2B09F}"/>
              </a:ext>
            </a:extLst>
          </p:cNvPr>
          <p:cNvSpPr/>
          <p:nvPr/>
        </p:nvSpPr>
        <p:spPr>
          <a:xfrm>
            <a:off x="3725505" y="4459023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9" name="Flowchart: Connector 48">
            <a:extLst>
              <a:ext uri="{FF2B5EF4-FFF2-40B4-BE49-F238E27FC236}">
                <a16:creationId xmlns:a16="http://schemas.microsoft.com/office/drawing/2014/main" id="{3C9B5C73-21D1-46F0-A2BD-C2FC7693E32D}"/>
              </a:ext>
            </a:extLst>
          </p:cNvPr>
          <p:cNvSpPr/>
          <p:nvPr/>
        </p:nvSpPr>
        <p:spPr>
          <a:xfrm>
            <a:off x="3123170" y="4093769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0" name="Flowchart: Connector 49">
            <a:extLst>
              <a:ext uri="{FF2B5EF4-FFF2-40B4-BE49-F238E27FC236}">
                <a16:creationId xmlns:a16="http://schemas.microsoft.com/office/drawing/2014/main" id="{522D9F64-A185-4127-972E-FC504160358B}"/>
              </a:ext>
            </a:extLst>
          </p:cNvPr>
          <p:cNvSpPr/>
          <p:nvPr/>
        </p:nvSpPr>
        <p:spPr>
          <a:xfrm>
            <a:off x="2461789" y="4504110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1" name="Flowchart: Connector 50">
            <a:extLst>
              <a:ext uri="{FF2B5EF4-FFF2-40B4-BE49-F238E27FC236}">
                <a16:creationId xmlns:a16="http://schemas.microsoft.com/office/drawing/2014/main" id="{84E023FB-A7B1-4F5F-969D-4AE90985AB59}"/>
              </a:ext>
            </a:extLst>
          </p:cNvPr>
          <p:cNvSpPr/>
          <p:nvPr/>
        </p:nvSpPr>
        <p:spPr>
          <a:xfrm>
            <a:off x="1755715" y="4598460"/>
            <a:ext cx="453125" cy="45085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2" name="Flowchart: Connector 51">
            <a:extLst>
              <a:ext uri="{FF2B5EF4-FFF2-40B4-BE49-F238E27FC236}">
                <a16:creationId xmlns:a16="http://schemas.microsoft.com/office/drawing/2014/main" id="{91AFA526-5BD8-4702-9479-65C6BDE6ADD6}"/>
              </a:ext>
            </a:extLst>
          </p:cNvPr>
          <p:cNvSpPr/>
          <p:nvPr/>
        </p:nvSpPr>
        <p:spPr>
          <a:xfrm>
            <a:off x="6584838" y="1871707"/>
            <a:ext cx="453125" cy="450853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3422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47D014-2E97-48B8-851F-C01BDF55E6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06" r="-1" b="28228"/>
          <a:stretch/>
        </p:blipFill>
        <p:spPr>
          <a:xfrm>
            <a:off x="1" y="10"/>
            <a:ext cx="6099048" cy="34289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0A0E55-BF1E-4280-A016-F3946F7EDF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344" r="2" b="2905"/>
          <a:stretch/>
        </p:blipFill>
        <p:spPr>
          <a:xfrm>
            <a:off x="6092952" y="10"/>
            <a:ext cx="6099048" cy="3428990"/>
          </a:xfrm>
          <a:prstGeom prst="rect">
            <a:avLst/>
          </a:prstGeom>
        </p:spPr>
      </p:pic>
      <p:pic>
        <p:nvPicPr>
          <p:cNvPr id="5" name="Kuva 6">
            <a:extLst>
              <a:ext uri="{FF2B5EF4-FFF2-40B4-BE49-F238E27FC236}">
                <a16:creationId xmlns:a16="http://schemas.microsoft.com/office/drawing/2014/main" id="{93E363A4-FEB4-4CE8-A985-A76BA66881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072" r="22672" b="-2"/>
          <a:stretch/>
        </p:blipFill>
        <p:spPr>
          <a:xfrm>
            <a:off x="1" y="3429000"/>
            <a:ext cx="6099048" cy="3429000"/>
          </a:xfrm>
          <a:prstGeom prst="rect">
            <a:avLst/>
          </a:prstGeom>
        </p:spPr>
      </p:pic>
      <p:pic>
        <p:nvPicPr>
          <p:cNvPr id="4" name="Kuva 7">
            <a:extLst>
              <a:ext uri="{FF2B5EF4-FFF2-40B4-BE49-F238E27FC236}">
                <a16:creationId xmlns:a16="http://schemas.microsoft.com/office/drawing/2014/main" id="{A5C95773-96C0-4694-9ADF-FF5C3C94347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5039"/>
          <a:stretch/>
        </p:blipFill>
        <p:spPr>
          <a:xfrm>
            <a:off x="6092952" y="3429000"/>
            <a:ext cx="6099048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0426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47D014-2E97-48B8-851F-C01BDF55E6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06" r="-1" b="28228"/>
          <a:stretch/>
        </p:blipFill>
        <p:spPr>
          <a:xfrm>
            <a:off x="1" y="10"/>
            <a:ext cx="6099048" cy="34289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0A0E55-BF1E-4280-A016-F3946F7EDF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0344" r="2" b="2905"/>
          <a:stretch/>
        </p:blipFill>
        <p:spPr>
          <a:xfrm>
            <a:off x="6092952" y="10"/>
            <a:ext cx="6099048" cy="3428990"/>
          </a:xfrm>
          <a:prstGeom prst="rect">
            <a:avLst/>
          </a:prstGeom>
        </p:spPr>
      </p:pic>
      <p:pic>
        <p:nvPicPr>
          <p:cNvPr id="5" name="Kuva 6">
            <a:extLst>
              <a:ext uri="{FF2B5EF4-FFF2-40B4-BE49-F238E27FC236}">
                <a16:creationId xmlns:a16="http://schemas.microsoft.com/office/drawing/2014/main" id="{93E363A4-FEB4-4CE8-A985-A76BA66881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11072" r="22672" b="-2"/>
          <a:stretch/>
        </p:blipFill>
        <p:spPr>
          <a:xfrm>
            <a:off x="1" y="3429000"/>
            <a:ext cx="6099048" cy="3429000"/>
          </a:xfrm>
          <a:prstGeom prst="rect">
            <a:avLst/>
          </a:prstGeom>
        </p:spPr>
      </p:pic>
      <p:pic>
        <p:nvPicPr>
          <p:cNvPr id="4" name="Kuva 7">
            <a:extLst>
              <a:ext uri="{FF2B5EF4-FFF2-40B4-BE49-F238E27FC236}">
                <a16:creationId xmlns:a16="http://schemas.microsoft.com/office/drawing/2014/main" id="{A5C95773-96C0-4694-9ADF-FF5C3C94347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5039"/>
          <a:stretch/>
        </p:blipFill>
        <p:spPr>
          <a:xfrm>
            <a:off x="6092952" y="3429000"/>
            <a:ext cx="6099048" cy="3429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6858C7-D7CA-4D64-9607-4C49A0BC3E86}"/>
              </a:ext>
            </a:extLst>
          </p:cNvPr>
          <p:cNvSpPr txBox="1"/>
          <p:nvPr/>
        </p:nvSpPr>
        <p:spPr>
          <a:xfrm>
            <a:off x="4225706" y="2767280"/>
            <a:ext cx="41358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8000" dirty="0"/>
              <a:t>KIITOS  </a:t>
            </a:r>
          </a:p>
        </p:txBody>
      </p:sp>
    </p:spTree>
    <p:extLst>
      <p:ext uri="{BB962C8B-B14F-4D97-AF65-F5344CB8AC3E}">
        <p14:creationId xmlns:p14="http://schemas.microsoft.com/office/powerpoint/2010/main" val="1827481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421</Words>
  <Application>Microsoft Office PowerPoint</Application>
  <PresentationFormat>Widescreen</PresentationFormat>
  <Paragraphs>143</Paragraphs>
  <Slides>22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ＭＳ Ｐゴシック</vt:lpstr>
      <vt:lpstr>Arial</vt:lpstr>
      <vt:lpstr>Calibri</vt:lpstr>
      <vt:lpstr>Calibri Light</vt:lpstr>
      <vt:lpstr>Gotham Narrow Bold</vt:lpstr>
      <vt:lpstr>Gotham Narrow Book</vt:lpstr>
      <vt:lpstr>Verdana</vt:lpstr>
      <vt:lpstr>Wingdings</vt:lpstr>
      <vt:lpstr>Office Theme</vt:lpstr>
      <vt:lpstr>Agroekologinen symbioosi –  Ruokaa, energiaa ja ravinteita</vt:lpstr>
      <vt:lpstr>PowerPoint Presentation</vt:lpstr>
      <vt:lpstr>Biokaasuntuotanto on   uusiutuvan energian tuotantoa</vt:lpstr>
      <vt:lpstr>PowerPoint Presentation</vt:lpstr>
      <vt:lpstr>PowerPoint Presentation</vt:lpstr>
      <vt:lpstr>PowerPoint Presentation</vt:lpstr>
      <vt:lpstr>PowerPoint Presentation</vt:lpstr>
      <vt:lpstr>Knehtilän tila</vt:lpstr>
      <vt:lpstr>PowerPoint Presentation</vt:lpstr>
      <vt:lpstr>Muut tilat</vt:lpstr>
      <vt:lpstr>Leipomo</vt:lpstr>
      <vt:lpstr>Biokaasulaitos</vt:lpstr>
      <vt:lpstr>Biokaasuntuotanto</vt:lpstr>
      <vt:lpstr>PowerPoint Presentation</vt:lpstr>
      <vt:lpstr>PowerPoint Presentation</vt:lpstr>
      <vt:lpstr>Energian kuluttajasta energian tuottajaksi</vt:lpstr>
      <vt:lpstr>Enemmän ruokaa</vt:lpstr>
      <vt:lpstr>Pienemmät ravinnehävikit</vt:lpstr>
      <vt:lpstr>Monistettavuus?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Agroekologinen symbioosi –  Ruokaa, energiaa ja ravinteita</dc:title>
  <dc:creator>Koppelmäki, Kari V</dc:creator>
  <cp:lastModifiedBy>Koppelmäki, Kari V</cp:lastModifiedBy>
  <cp:revision>2</cp:revision>
  <dcterms:created xsi:type="dcterms:W3CDTF">2019-04-16T13:40:25Z</dcterms:created>
  <dcterms:modified xsi:type="dcterms:W3CDTF">2019-04-16T15:53:45Z</dcterms:modified>
</cp:coreProperties>
</file>