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.xml" ContentType="application/vnd.openxmlformats-officedocument.presentationml.slideLayout+xml"/>
  <Override PartName="/ppt/media/image18.png" ContentType="image/png"/>
  <Override PartName="/ppt/media/image3.png" ContentType="image/png"/>
  <Override PartName="/ppt/media/image17.jpeg" ContentType="image/jpeg"/>
  <Override PartName="/ppt/media/image14.png" ContentType="image/png"/>
  <Override PartName="/ppt/media/image13.png" ContentType="image/png"/>
  <Override PartName="/ppt/media/image12.png" ContentType="image/png"/>
  <Override PartName="/ppt/media/image11.jpeg" ContentType="image/jpeg"/>
  <Override PartName="/ppt/media/image10.png" ContentType="image/png"/>
  <Override PartName="/ppt/media/image9.png" ContentType="image/png"/>
  <Override PartName="/ppt/media/image15.jpeg" ContentType="image/jpeg"/>
  <Override PartName="/ppt/media/image8.png" ContentType="image/png"/>
  <Override PartName="/ppt/media/image7.png" ContentType="image/png"/>
  <Override PartName="/ppt/media/image6.png" ContentType="image/png"/>
  <Override PartName="/ppt/media/image5.png" ContentType="image/png"/>
  <Override PartName="/ppt/media/image4.png" ContentType="image/png"/>
  <Override PartName="/ppt/media/image16.png" ContentType="image/png"/>
  <Override PartName="/ppt/media/image2.png" ContentType="image/png"/>
  <Override PartName="/ppt/media/image1.png" ContentType="image/png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10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069920" y="484560"/>
            <a:ext cx="10058040" cy="16092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3" name="PlaceHolder 2"/>
          <p:cNvSpPr>
            <a:spLocks noGrp="1"/>
          </p:cNvSpPr>
          <p:nvPr>
            <p:ph type="subTitle"/>
          </p:nvPr>
        </p:nvSpPr>
        <p:spPr>
          <a:xfrm>
            <a:off x="1069920" y="2121480"/>
            <a:ext cx="10058040" cy="40507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069920" y="484560"/>
            <a:ext cx="10058040" cy="16092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1069920" y="2121480"/>
            <a:ext cx="10058040" cy="40503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069920" y="484560"/>
            <a:ext cx="10058040" cy="16092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1069920" y="2121480"/>
            <a:ext cx="4908240" cy="40503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6224040" y="2121480"/>
            <a:ext cx="4908240" cy="40503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069920" y="484560"/>
            <a:ext cx="10058040" cy="16092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subTitle"/>
          </p:nvPr>
        </p:nvSpPr>
        <p:spPr>
          <a:xfrm>
            <a:off x="1069920" y="484560"/>
            <a:ext cx="10058040" cy="74592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1069920" y="484560"/>
            <a:ext cx="10058040" cy="16092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1069920" y="2121480"/>
            <a:ext cx="4908240" cy="19317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1069920" y="4237200"/>
            <a:ext cx="4908240" cy="19317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6224040" y="2121480"/>
            <a:ext cx="4908240" cy="40503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1069920" y="484560"/>
            <a:ext cx="10058040" cy="16092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1069920" y="2121480"/>
            <a:ext cx="4908240" cy="40503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6224040" y="2121480"/>
            <a:ext cx="4908240" cy="19317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6224040" y="4237200"/>
            <a:ext cx="4908240" cy="19317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069920" y="484560"/>
            <a:ext cx="10058040" cy="16092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1069920" y="2121480"/>
            <a:ext cx="4908240" cy="19317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4040" y="2121480"/>
            <a:ext cx="4908240" cy="19317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1069920" y="4237200"/>
            <a:ext cx="10058040" cy="19317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1069920" y="484560"/>
            <a:ext cx="10058040" cy="16092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1069920" y="2121480"/>
            <a:ext cx="10058040" cy="19317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1069920" y="4237200"/>
            <a:ext cx="10058040" cy="19317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1069920" y="484560"/>
            <a:ext cx="10058040" cy="16092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1069920" y="2121480"/>
            <a:ext cx="4908240" cy="19317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6224040" y="2121480"/>
            <a:ext cx="4908240" cy="19317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224040" y="4237200"/>
            <a:ext cx="4908240" cy="19317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1069920" y="4237200"/>
            <a:ext cx="4908240" cy="19317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1069920" y="484560"/>
            <a:ext cx="10058040" cy="16092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1069920" y="2121480"/>
            <a:ext cx="10058040" cy="40503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1069920" y="2121480"/>
            <a:ext cx="10058040" cy="40503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44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3560400" y="2121120"/>
            <a:ext cx="5076360" cy="4050360"/>
          </a:xfrm>
          <a:prstGeom prst="rect">
            <a:avLst/>
          </a:prstGeom>
          <a:ln>
            <a:noFill/>
          </a:ln>
        </p:spPr>
      </p:pic>
      <p:pic>
        <p:nvPicPr>
          <p:cNvPr id="45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3560400" y="2121120"/>
            <a:ext cx="5076360" cy="405036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069920" y="484560"/>
            <a:ext cx="10058040" cy="16092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subTitle"/>
          </p:nvPr>
        </p:nvSpPr>
        <p:spPr>
          <a:xfrm>
            <a:off x="1069920" y="2121480"/>
            <a:ext cx="10058040" cy="40507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069920" y="484560"/>
            <a:ext cx="10058040" cy="16092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1069920" y="2121480"/>
            <a:ext cx="10058040" cy="40503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1069920" y="484560"/>
            <a:ext cx="10058040" cy="16092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1069920" y="2121480"/>
            <a:ext cx="4908240" cy="40503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24040" y="2121480"/>
            <a:ext cx="4908240" cy="40503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069920" y="484560"/>
            <a:ext cx="10058040" cy="16092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subTitle"/>
          </p:nvPr>
        </p:nvSpPr>
        <p:spPr>
          <a:xfrm>
            <a:off x="1069920" y="484560"/>
            <a:ext cx="10058040" cy="74592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1069920" y="484560"/>
            <a:ext cx="10058040" cy="16092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1069920" y="2121480"/>
            <a:ext cx="4908240" cy="19317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1069920" y="4237200"/>
            <a:ext cx="4908240" cy="19317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6224040" y="2121480"/>
            <a:ext cx="4908240" cy="40503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1069920" y="484560"/>
            <a:ext cx="10058040" cy="16092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1069920" y="2121480"/>
            <a:ext cx="4908240" cy="40503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6224040" y="2121480"/>
            <a:ext cx="4908240" cy="19317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6224040" y="4237200"/>
            <a:ext cx="4908240" cy="19317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1069920" y="484560"/>
            <a:ext cx="10058040" cy="16092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1069920" y="2121480"/>
            <a:ext cx="4908240" cy="19317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24040" y="2121480"/>
            <a:ext cx="4908240" cy="19317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1069920" y="4237200"/>
            <a:ext cx="10058040" cy="19317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1069920" y="484560"/>
            <a:ext cx="10058040" cy="16092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1069920" y="2121480"/>
            <a:ext cx="10058040" cy="19317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1069920" y="4237200"/>
            <a:ext cx="10058040" cy="19317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1069920" y="484560"/>
            <a:ext cx="10058040" cy="16092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1069920" y="2121480"/>
            <a:ext cx="4908240" cy="19317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6224040" y="2121480"/>
            <a:ext cx="4908240" cy="19317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6224040" y="4237200"/>
            <a:ext cx="4908240" cy="19317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1" name="PlaceHolder 5"/>
          <p:cNvSpPr>
            <a:spLocks noGrp="1"/>
          </p:cNvSpPr>
          <p:nvPr>
            <p:ph type="body"/>
          </p:nvPr>
        </p:nvSpPr>
        <p:spPr>
          <a:xfrm>
            <a:off x="1069920" y="4237200"/>
            <a:ext cx="4908240" cy="19317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1069920" y="484560"/>
            <a:ext cx="10058040" cy="16092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1069920" y="2121480"/>
            <a:ext cx="10058040" cy="40503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1069920" y="2121480"/>
            <a:ext cx="10058040" cy="40503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85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3560400" y="2121120"/>
            <a:ext cx="5076360" cy="4050360"/>
          </a:xfrm>
          <a:prstGeom prst="rect">
            <a:avLst/>
          </a:prstGeom>
          <a:ln>
            <a:noFill/>
          </a:ln>
        </p:spPr>
      </p:pic>
      <p:pic>
        <p:nvPicPr>
          <p:cNvPr id="86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3560400" y="2121120"/>
            <a:ext cx="5076360" cy="405036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slideLayout" Target="../slideLayouts/slideLayout1.xml"/><Relationship Id="rId8" Type="http://schemas.openxmlformats.org/officeDocument/2006/relationships/slideLayout" Target="../slideLayouts/slideLayout2.xml"/><Relationship Id="rId9" Type="http://schemas.openxmlformats.org/officeDocument/2006/relationships/slideLayout" Target="../slideLayouts/slideLayout3.xml"/><Relationship Id="rId10" Type="http://schemas.openxmlformats.org/officeDocument/2006/relationships/slideLayout" Target="../slideLayouts/slideLayout4.xml"/><Relationship Id="rId11" Type="http://schemas.openxmlformats.org/officeDocument/2006/relationships/slideLayout" Target="../slideLayouts/slideLayout5.xml"/><Relationship Id="rId12" Type="http://schemas.openxmlformats.org/officeDocument/2006/relationships/slideLayout" Target="../slideLayouts/slideLayout6.xml"/><Relationship Id="rId13" Type="http://schemas.openxmlformats.org/officeDocument/2006/relationships/slideLayout" Target="../slideLayouts/slideLayout7.xml"/><Relationship Id="rId14" Type="http://schemas.openxmlformats.org/officeDocument/2006/relationships/slideLayout" Target="../slideLayouts/slideLayout8.xml"/><Relationship Id="rId15" Type="http://schemas.openxmlformats.org/officeDocument/2006/relationships/slideLayout" Target="../slideLayouts/slideLayout9.xml"/><Relationship Id="rId16" Type="http://schemas.openxmlformats.org/officeDocument/2006/relationships/slideLayout" Target="../slideLayouts/slideLayout10.xml"/><Relationship Id="rId17" Type="http://schemas.openxmlformats.org/officeDocument/2006/relationships/slideLayout" Target="../slideLayouts/slideLayout11.xml"/><Relationship Id="rId18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11401560" y="6229800"/>
            <a:ext cx="456840" cy="456840"/>
          </a:xfrm>
          <a:prstGeom prst="ellipse">
            <a:avLst/>
          </a:prstGeom>
          <a:blipFill>
            <a:blip r:embed="rId2"/>
            <a:tile/>
          </a:blipFill>
          <a:ln w="25560">
            <a:noFill/>
          </a:ln>
        </p:spPr>
      </p:sp>
      <p:sp>
        <p:nvSpPr>
          <p:cNvPr id="1" name="CustomShape 2"/>
          <p:cNvSpPr/>
          <p:nvPr/>
        </p:nvSpPr>
        <p:spPr>
          <a:xfrm>
            <a:off x="11431080" y="6258960"/>
            <a:ext cx="398520" cy="398520"/>
          </a:xfrm>
          <a:prstGeom prst="ellipse">
            <a:avLst/>
          </a:prstGeom>
          <a:noFill/>
          <a:ln w="12600">
            <a:solidFill>
              <a:srgbClr val="ffffff"/>
            </a:solidFill>
            <a:round/>
          </a:ln>
        </p:spPr>
      </p:sp>
      <p:sp>
        <p:nvSpPr>
          <p:cNvPr id="2" name="CustomShape 3"/>
          <p:cNvSpPr/>
          <p:nvPr/>
        </p:nvSpPr>
        <p:spPr>
          <a:xfrm>
            <a:off x="920880" y="1347120"/>
            <a:ext cx="10222560" cy="80280"/>
          </a:xfrm>
          <a:prstGeom prst="rect">
            <a:avLst/>
          </a:prstGeom>
          <a:blipFill>
            <a:blip r:embed="rId3"/>
            <a:tile/>
          </a:blipFill>
          <a:ln w="12600">
            <a:noFill/>
          </a:ln>
        </p:spPr>
      </p:sp>
      <p:sp>
        <p:nvSpPr>
          <p:cNvPr id="3" name="CustomShape 4"/>
          <p:cNvSpPr/>
          <p:nvPr/>
        </p:nvSpPr>
        <p:spPr>
          <a:xfrm>
            <a:off x="920880" y="4299840"/>
            <a:ext cx="10222560" cy="80280"/>
          </a:xfrm>
          <a:prstGeom prst="rect">
            <a:avLst/>
          </a:prstGeom>
          <a:blipFill>
            <a:blip r:embed="rId4"/>
            <a:tile/>
          </a:blipFill>
          <a:ln w="12600">
            <a:noFill/>
          </a:ln>
        </p:spPr>
      </p:sp>
      <p:sp>
        <p:nvSpPr>
          <p:cNvPr id="4" name="CustomShape 5"/>
          <p:cNvSpPr/>
          <p:nvPr/>
        </p:nvSpPr>
        <p:spPr>
          <a:xfrm>
            <a:off x="920880" y="1484640"/>
            <a:ext cx="10222560" cy="2742840"/>
          </a:xfrm>
          <a:prstGeom prst="rect">
            <a:avLst/>
          </a:prstGeom>
          <a:blipFill>
            <a:blip r:embed="rId5"/>
            <a:tile/>
          </a:blipFill>
          <a:ln w="12600">
            <a:noFill/>
          </a:ln>
        </p:spPr>
      </p:sp>
      <p:sp>
        <p:nvSpPr>
          <p:cNvPr id="5" name="CustomShape 6"/>
          <p:cNvSpPr/>
          <p:nvPr/>
        </p:nvSpPr>
        <p:spPr>
          <a:xfrm>
            <a:off x="9649080" y="4069080"/>
            <a:ext cx="1080720" cy="1080720"/>
          </a:xfrm>
          <a:prstGeom prst="ellipse">
            <a:avLst/>
          </a:prstGeom>
          <a:blipFill>
            <a:blip r:embed="rId6"/>
            <a:tile/>
          </a:blipFill>
          <a:ln w="25560">
            <a:noFill/>
          </a:ln>
        </p:spPr>
      </p:sp>
      <p:sp>
        <p:nvSpPr>
          <p:cNvPr id="6" name="CustomShape 7"/>
          <p:cNvSpPr/>
          <p:nvPr/>
        </p:nvSpPr>
        <p:spPr>
          <a:xfrm>
            <a:off x="9757440" y="4177080"/>
            <a:ext cx="864360" cy="864360"/>
          </a:xfrm>
          <a:prstGeom prst="ellipse">
            <a:avLst/>
          </a:prstGeom>
          <a:noFill/>
          <a:ln w="25560">
            <a:solidFill>
              <a:srgbClr val="ffffff"/>
            </a:solidFill>
            <a:round/>
          </a:ln>
        </p:spPr>
      </p:sp>
      <p:sp>
        <p:nvSpPr>
          <p:cNvPr id="7" name="PlaceHolder 8"/>
          <p:cNvSpPr>
            <a:spLocks noGrp="1"/>
          </p:cNvSpPr>
          <p:nvPr>
            <p:ph type="title"/>
          </p:nvPr>
        </p:nvSpPr>
        <p:spPr>
          <a:xfrm>
            <a:off x="1051560" y="1432080"/>
            <a:ext cx="9966600" cy="3035520"/>
          </a:xfrm>
          <a:prstGeom prst="rect">
            <a:avLst/>
          </a:prstGeom>
        </p:spPr>
        <p:txBody>
          <a:bodyPr anchor="ctr"/>
          <a:p>
            <a:pPr>
              <a:lnSpc>
                <a:spcPct val="85000"/>
              </a:lnSpc>
            </a:pPr>
            <a:r>
              <a:rPr b="1" lang="en-US" sz="7200">
                <a:latin typeface="Georgia"/>
              </a:rPr>
              <a:t>Muokkaa otsikon tekstimuotoa napsauttamallaMuokkaa ots. perustyyl. napsautt.</a:t>
            </a:r>
            <a:endParaRPr/>
          </a:p>
        </p:txBody>
      </p:sp>
      <p:sp>
        <p:nvSpPr>
          <p:cNvPr id="8" name="PlaceHolder 9"/>
          <p:cNvSpPr>
            <a:spLocks noGrp="1"/>
          </p:cNvSpPr>
          <p:nvPr>
            <p:ph type="dt"/>
          </p:nvPr>
        </p:nvSpPr>
        <p:spPr>
          <a:xfrm>
            <a:off x="7964280" y="6272640"/>
            <a:ext cx="327312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r>
              <a:rPr lang="fi-FI" sz="1100">
                <a:solidFill>
                  <a:srgbClr val="775f55"/>
                </a:solidFill>
                <a:latin typeface="Trebuchet MS"/>
              </a:rPr>
              <a:t>24.4.2019</a:t>
            </a:r>
            <a:endParaRPr/>
          </a:p>
        </p:txBody>
      </p:sp>
      <p:sp>
        <p:nvSpPr>
          <p:cNvPr id="9" name="PlaceHolder 10"/>
          <p:cNvSpPr>
            <a:spLocks noGrp="1"/>
          </p:cNvSpPr>
          <p:nvPr>
            <p:ph type="ftr"/>
          </p:nvPr>
        </p:nvSpPr>
        <p:spPr>
          <a:xfrm>
            <a:off x="1088280" y="6272640"/>
            <a:ext cx="632736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10" name="PlaceHolder 11"/>
          <p:cNvSpPr>
            <a:spLocks noGrp="1"/>
          </p:cNvSpPr>
          <p:nvPr>
            <p:ph type="sldNum"/>
          </p:nvPr>
        </p:nvSpPr>
        <p:spPr>
          <a:xfrm>
            <a:off x="9592560" y="4289400"/>
            <a:ext cx="1193400" cy="6397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18451436-0990-4A80-8C17-2502E445B074}" type="slidenum">
              <a:rPr b="1" lang="fi-FI" sz="2800">
                <a:solidFill>
                  <a:srgbClr val="ffffff"/>
                </a:solidFill>
                <a:latin typeface="Trebuchet MS"/>
              </a:rPr>
              <a:t>&lt;numero&gt;</a:t>
            </a:fld>
            <a:endParaRPr/>
          </a:p>
        </p:txBody>
      </p:sp>
      <p:sp>
        <p:nvSpPr>
          <p:cNvPr id="11" name="PlaceHolder 1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692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en-US" sz="2000">
                <a:latin typeface="Trebuchet MS"/>
              </a:rPr>
              <a:t>Muokkaa jäsennyksen tekstimuotoa napsauttamalla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1600">
                <a:latin typeface="Trebuchet MS"/>
              </a:rPr>
              <a:t>Toinen jäsennystaso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1600">
                <a:latin typeface="Trebuchet MS"/>
              </a:rPr>
              <a:t>Kolmas jäsennystaso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1600">
                <a:latin typeface="Trebuchet MS"/>
              </a:rPr>
              <a:t>Neljäs jäsennystaso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Trebuchet MS"/>
              </a:rPr>
              <a:t>Viides jäsennystaso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Trebuchet MS"/>
              </a:rPr>
              <a:t>Kuudes jäsennystaso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Trebuchet MS"/>
              </a:rPr>
              <a:t>Seitsemäs jäsennystaso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7"/>
    <p:sldLayoutId id="2147483650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  <p:sldLayoutId id="2147483660" r:id="rId18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ustomShape 1"/>
          <p:cNvSpPr/>
          <p:nvPr/>
        </p:nvSpPr>
        <p:spPr>
          <a:xfrm>
            <a:off x="11401560" y="6229800"/>
            <a:ext cx="456840" cy="456840"/>
          </a:xfrm>
          <a:prstGeom prst="ellipse">
            <a:avLst/>
          </a:prstGeom>
          <a:blipFill>
            <a:blip r:embed="rId2"/>
            <a:tile/>
          </a:blipFill>
          <a:ln w="25560">
            <a:noFill/>
          </a:ln>
        </p:spPr>
      </p:sp>
      <p:sp>
        <p:nvSpPr>
          <p:cNvPr id="47" name="CustomShape 2"/>
          <p:cNvSpPr/>
          <p:nvPr/>
        </p:nvSpPr>
        <p:spPr>
          <a:xfrm>
            <a:off x="11431080" y="6258960"/>
            <a:ext cx="398520" cy="398520"/>
          </a:xfrm>
          <a:prstGeom prst="ellipse">
            <a:avLst/>
          </a:prstGeom>
          <a:noFill/>
          <a:ln w="12600">
            <a:solidFill>
              <a:srgbClr val="ffffff"/>
            </a:solidFill>
            <a:round/>
          </a:ln>
        </p:spPr>
      </p:sp>
      <p:sp>
        <p:nvSpPr>
          <p:cNvPr id="48" name="PlaceHolder 3"/>
          <p:cNvSpPr>
            <a:spLocks noGrp="1"/>
          </p:cNvSpPr>
          <p:nvPr>
            <p:ph type="title"/>
          </p:nvPr>
        </p:nvSpPr>
        <p:spPr>
          <a:xfrm>
            <a:off x="1069920" y="484560"/>
            <a:ext cx="10058040" cy="1608840"/>
          </a:xfrm>
          <a:prstGeom prst="rect">
            <a:avLst/>
          </a:prstGeom>
        </p:spPr>
        <p:txBody>
          <a:bodyPr anchor="ctr"/>
          <a:p>
            <a:pPr>
              <a:lnSpc>
                <a:spcPct val="90000"/>
              </a:lnSpc>
            </a:pPr>
            <a:r>
              <a:rPr b="1" lang="en-US" sz="4800">
                <a:latin typeface="Georgia"/>
              </a:rPr>
              <a:t>Muokkaa otsikon tekstimuotoa napsauttamallaMuokkaa ots. perustyyl. napsautt.</a:t>
            </a:r>
            <a:endParaRPr/>
          </a:p>
        </p:txBody>
      </p:sp>
      <p:sp>
        <p:nvSpPr>
          <p:cNvPr id="49" name="PlaceHolder 4"/>
          <p:cNvSpPr>
            <a:spLocks noGrp="1"/>
          </p:cNvSpPr>
          <p:nvPr>
            <p:ph type="body"/>
          </p:nvPr>
        </p:nvSpPr>
        <p:spPr>
          <a:xfrm>
            <a:off x="1069920" y="2121480"/>
            <a:ext cx="10058040" cy="4050360"/>
          </a:xfrm>
          <a:prstGeom prst="rect">
            <a:avLst/>
          </a:prstGeom>
        </p:spPr>
        <p:txBody>
          <a:bodyPr/>
          <a:p>
            <a:pPr>
              <a:buSzPct val="45000"/>
              <a:buFont typeface="StarSymbol"/>
              <a:buChar char=""/>
            </a:pPr>
            <a:r>
              <a:rPr lang="en-US" sz="2000">
                <a:solidFill>
                  <a:srgbClr val="000000"/>
                </a:solidFill>
                <a:latin typeface="Trebuchet MS"/>
              </a:rPr>
              <a:t>Muokkaa jäsennyksen tekstimuotoa napsauttamalla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000">
                <a:solidFill>
                  <a:srgbClr val="000000"/>
                </a:solidFill>
                <a:latin typeface="Trebuchet MS"/>
              </a:rPr>
              <a:t>Toinen jäsennystaso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000">
                <a:solidFill>
                  <a:srgbClr val="000000"/>
                </a:solidFill>
                <a:latin typeface="Trebuchet MS"/>
              </a:rPr>
              <a:t>Kolmas jäsennystaso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solidFill>
                  <a:srgbClr val="000000"/>
                </a:solidFill>
                <a:latin typeface="Trebuchet MS"/>
              </a:rPr>
              <a:t>Neljäs jäsennystaso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solidFill>
                  <a:srgbClr val="000000"/>
                </a:solidFill>
                <a:latin typeface="Trebuchet MS"/>
              </a:rPr>
              <a:t>Viides jäsennystaso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solidFill>
                  <a:srgbClr val="000000"/>
                </a:solidFill>
                <a:latin typeface="Trebuchet MS"/>
              </a:rPr>
              <a:t>Kuudes jäsennystaso</a:t>
            </a:r>
            <a:endParaRPr/>
          </a:p>
          <a:p>
            <a:pPr>
              <a:lnSpc>
                <a:spcPct val="100000"/>
              </a:lnSpc>
              <a:buSzPct val="85000"/>
              <a:buFont typeface="Wingdings" charset="2"/>
              <a:buChar char=""/>
            </a:pPr>
            <a:r>
              <a:rPr lang="en-US" sz="2000">
                <a:solidFill>
                  <a:srgbClr val="000000"/>
                </a:solidFill>
                <a:latin typeface="Trebuchet MS"/>
              </a:rPr>
              <a:t>Seitsemäs jäsennystasoMuokkaa tekstin perustyylejä</a:t>
            </a:r>
            <a:endParaRPr/>
          </a:p>
          <a:p>
            <a:pPr lvl="1">
              <a:lnSpc>
                <a:spcPct val="100000"/>
              </a:lnSpc>
              <a:buSzPct val="85000"/>
              <a:buFont typeface="Wingdings" charset="2"/>
              <a:buChar char=""/>
            </a:pPr>
            <a:r>
              <a:rPr lang="en-US">
                <a:solidFill>
                  <a:srgbClr val="000000"/>
                </a:solidFill>
                <a:latin typeface="Trebuchet MS"/>
              </a:rPr>
              <a:t>toinen taso</a:t>
            </a:r>
            <a:endParaRPr/>
          </a:p>
          <a:p>
            <a:pPr lvl="2">
              <a:lnSpc>
                <a:spcPct val="100000"/>
              </a:lnSpc>
              <a:buSzPct val="85000"/>
              <a:buFont typeface="Wingdings" charset="2"/>
              <a:buChar char=""/>
            </a:pPr>
            <a:r>
              <a:rPr lang="en-US" sz="1600">
                <a:solidFill>
                  <a:srgbClr val="000000"/>
                </a:solidFill>
                <a:latin typeface="Trebuchet MS"/>
              </a:rPr>
              <a:t>kolmas taso</a:t>
            </a:r>
            <a:endParaRPr/>
          </a:p>
          <a:p>
            <a:pPr lvl="3">
              <a:lnSpc>
                <a:spcPct val="100000"/>
              </a:lnSpc>
              <a:buSzPct val="85000"/>
              <a:buFont typeface="Wingdings" charset="2"/>
              <a:buChar char=""/>
            </a:pPr>
            <a:r>
              <a:rPr lang="en-US" sz="1600">
                <a:solidFill>
                  <a:srgbClr val="000000"/>
                </a:solidFill>
                <a:latin typeface="Trebuchet MS"/>
              </a:rPr>
              <a:t>neljäs taso</a:t>
            </a:r>
            <a:endParaRPr/>
          </a:p>
          <a:p>
            <a:pPr lvl="4">
              <a:lnSpc>
                <a:spcPct val="100000"/>
              </a:lnSpc>
              <a:buSzPct val="85000"/>
              <a:buFont typeface="Wingdings" charset="2"/>
              <a:buChar char=""/>
            </a:pPr>
            <a:r>
              <a:rPr lang="en-US" sz="1600">
                <a:solidFill>
                  <a:srgbClr val="000000"/>
                </a:solidFill>
                <a:latin typeface="Trebuchet MS"/>
              </a:rPr>
              <a:t>viides taso</a:t>
            </a:r>
            <a:endParaRPr/>
          </a:p>
        </p:txBody>
      </p:sp>
      <p:sp>
        <p:nvSpPr>
          <p:cNvPr id="50" name="PlaceHolder 5"/>
          <p:cNvSpPr>
            <a:spLocks noGrp="1"/>
          </p:cNvSpPr>
          <p:nvPr>
            <p:ph type="dt"/>
          </p:nvPr>
        </p:nvSpPr>
        <p:spPr>
          <a:xfrm>
            <a:off x="7964280" y="6272640"/>
            <a:ext cx="327312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r>
              <a:rPr lang="fi-FI" sz="1100">
                <a:solidFill>
                  <a:srgbClr val="775f55"/>
                </a:solidFill>
                <a:latin typeface="Trebuchet MS"/>
              </a:rPr>
              <a:t>24.4.2019</a:t>
            </a:r>
            <a:endParaRPr/>
          </a:p>
        </p:txBody>
      </p:sp>
      <p:sp>
        <p:nvSpPr>
          <p:cNvPr id="51" name="PlaceHolder 6"/>
          <p:cNvSpPr>
            <a:spLocks noGrp="1"/>
          </p:cNvSpPr>
          <p:nvPr>
            <p:ph type="ftr"/>
          </p:nvPr>
        </p:nvSpPr>
        <p:spPr>
          <a:xfrm>
            <a:off x="1088280" y="6272640"/>
            <a:ext cx="632736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52" name="PlaceHolder 7"/>
          <p:cNvSpPr>
            <a:spLocks noGrp="1"/>
          </p:cNvSpPr>
          <p:nvPr>
            <p:ph type="sldNum"/>
          </p:nvPr>
        </p:nvSpPr>
        <p:spPr>
          <a:xfrm>
            <a:off x="11311200" y="6272640"/>
            <a:ext cx="639720" cy="36468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fld id="{76CCC94D-125A-448D-8914-4360AED9E59A}" type="slidenum">
              <a:rPr b="1" lang="fi-FI" sz="1400">
                <a:solidFill>
                  <a:srgbClr val="ffffff"/>
                </a:solidFill>
                <a:latin typeface="Trebuchet MS"/>
              </a:rPr>
              <a:t>&lt;numero&gt;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image" Target="../media/image18.png"/><Relationship Id="rId3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1051560" y="1432080"/>
            <a:ext cx="9966600" cy="3035520"/>
          </a:xfrm>
          <a:prstGeom prst="rect">
            <a:avLst/>
          </a:prstGeom>
        </p:spPr>
        <p:txBody>
          <a:bodyPr anchor="ctr"/>
          <a:p>
            <a:pPr>
              <a:lnSpc>
                <a:spcPct val="85000"/>
              </a:lnSpc>
            </a:pPr>
            <a:r>
              <a:rPr b="1" lang="en-US" sz="7200">
                <a:latin typeface="Georgia"/>
              </a:rPr>
              <a:t>Biokaasu osana ravinnekiertoa</a:t>
            </a:r>
            <a:endParaRPr/>
          </a:p>
        </p:txBody>
      </p:sp>
      <p:sp>
        <p:nvSpPr>
          <p:cNvPr id="88" name="TextShape 2"/>
          <p:cNvSpPr txBox="1"/>
          <p:nvPr/>
        </p:nvSpPr>
        <p:spPr>
          <a:xfrm>
            <a:off x="1069920" y="4389120"/>
            <a:ext cx="7890840" cy="106956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2200">
                <a:solidFill>
                  <a:srgbClr val="000000"/>
                </a:solidFill>
                <a:latin typeface="Trebuchet MS"/>
              </a:rPr>
              <a:t>Liisa Stark</a:t>
            </a:r>
            <a:endParaRPr/>
          </a:p>
          <a:p>
            <a:pPr>
              <a:lnSpc>
                <a:spcPct val="100000"/>
              </a:lnSpc>
            </a:pPr>
            <a:r>
              <a:rPr lang="fi-FI" sz="2200">
                <a:solidFill>
                  <a:srgbClr val="000000"/>
                </a:solidFill>
                <a:latin typeface="Trebuchet MS"/>
              </a:rPr>
              <a:t>16.4.2019 Kurhila</a:t>
            </a:r>
            <a:endParaRPr/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ustomShape 1"/>
          <p:cNvSpPr/>
          <p:nvPr/>
        </p:nvSpPr>
        <p:spPr>
          <a:xfrm>
            <a:off x="4651560" y="0"/>
            <a:ext cx="7539840" cy="6857640"/>
          </a:xfrm>
          <a:prstGeom prst="rect">
            <a:avLst/>
          </a:prstGeom>
          <a:noFill/>
          <a:ln w="12600">
            <a:noFill/>
          </a:ln>
        </p:spPr>
      </p:sp>
      <p:sp>
        <p:nvSpPr>
          <p:cNvPr id="90" name="TextShape 2"/>
          <p:cNvSpPr txBox="1"/>
          <p:nvPr/>
        </p:nvSpPr>
        <p:spPr>
          <a:xfrm>
            <a:off x="4970160" y="484560"/>
            <a:ext cx="6729840" cy="1608840"/>
          </a:xfrm>
          <a:prstGeom prst="rect">
            <a:avLst/>
          </a:prstGeom>
        </p:spPr>
        <p:txBody>
          <a:bodyPr anchor="ctr"/>
          <a:p>
            <a:pPr>
              <a:lnSpc>
                <a:spcPct val="90000"/>
              </a:lnSpc>
            </a:pPr>
            <a:r>
              <a:rPr b="1" lang="en-US" sz="4400">
                <a:latin typeface="Georgia"/>
              </a:rPr>
              <a:t>Mädätysjäännös – mitä se on?</a:t>
            </a:r>
            <a:endParaRPr/>
          </a:p>
        </p:txBody>
      </p:sp>
      <p:pic>
        <p:nvPicPr>
          <p:cNvPr id="91" name="Kuva 6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633960" y="1400040"/>
            <a:ext cx="3721680" cy="4067640"/>
          </a:xfrm>
          <a:prstGeom prst="rect">
            <a:avLst/>
          </a:prstGeom>
          <a:ln>
            <a:noFill/>
          </a:ln>
        </p:spPr>
      </p:pic>
      <p:sp>
        <p:nvSpPr>
          <p:cNvPr id="92" name="TextShape 3"/>
          <p:cNvSpPr txBox="1"/>
          <p:nvPr/>
        </p:nvSpPr>
        <p:spPr>
          <a:xfrm>
            <a:off x="4970160" y="2121480"/>
            <a:ext cx="6729840" cy="4050360"/>
          </a:xfrm>
          <a:prstGeom prst="rect">
            <a:avLst/>
          </a:prstGeom>
        </p:spPr>
        <p:txBody>
          <a:bodyPr/>
          <a:p>
            <a:pPr>
              <a:lnSpc>
                <a:spcPct val="90000"/>
              </a:lnSpc>
              <a:buSzPct val="85000"/>
              <a:buFont typeface="Wingdings" charset="2"/>
              <a:buChar char=""/>
            </a:pPr>
            <a:r>
              <a:rPr lang="en-US" sz="2000">
                <a:solidFill>
                  <a:srgbClr val="000000"/>
                </a:solidFill>
                <a:latin typeface="Trebuchet MS"/>
              </a:rPr>
              <a:t>Biokaasureaktorissa tapahtuvasta mikrobitoiminnasta jää jäljelle mädätysjäännös</a:t>
            </a:r>
            <a:endParaRPr/>
          </a:p>
          <a:p>
            <a:pPr>
              <a:lnSpc>
                <a:spcPct val="90000"/>
              </a:lnSpc>
              <a:buSzPct val="85000"/>
              <a:buFont typeface="Wingdings" charset="2"/>
              <a:buChar char=""/>
            </a:pPr>
            <a:r>
              <a:rPr lang="en-US" sz="2000">
                <a:solidFill>
                  <a:srgbClr val="000000"/>
                </a:solidFill>
                <a:latin typeface="Trebuchet MS"/>
              </a:rPr>
              <a:t>Mädätysjäännöksen ominaisuudet ovat suoraan verrannollisia laitoksen syötteisiin</a:t>
            </a:r>
            <a:endParaRPr/>
          </a:p>
          <a:p>
            <a:pPr lvl="1">
              <a:lnSpc>
                <a:spcPct val="100000"/>
              </a:lnSpc>
              <a:buSzPct val="85000"/>
              <a:buFont typeface="Wingdings" charset="2"/>
              <a:buChar char=""/>
            </a:pPr>
            <a:r>
              <a:rPr lang="en-US">
                <a:solidFill>
                  <a:srgbClr val="000000"/>
                </a:solidFill>
                <a:latin typeface="Trebuchet MS"/>
              </a:rPr>
              <a:t>Myös mädätysjäännöksen sisältämät ravinteet</a:t>
            </a:r>
            <a:endParaRPr/>
          </a:p>
          <a:p>
            <a:pPr>
              <a:lnSpc>
                <a:spcPct val="90000"/>
              </a:lnSpc>
              <a:buSzPct val="85000"/>
              <a:buFont typeface="Wingdings" charset="2"/>
              <a:buChar char=""/>
            </a:pPr>
            <a:r>
              <a:rPr lang="en-US" sz="2000">
                <a:solidFill>
                  <a:srgbClr val="000000"/>
                </a:solidFill>
                <a:latin typeface="Trebuchet MS"/>
              </a:rPr>
              <a:t>Mädätysjäännös voidaan käyttää sellaisenaan lannoitteena, mahdollista myös käsitellä</a:t>
            </a:r>
            <a:endParaRPr/>
          </a:p>
          <a:p>
            <a:pPr>
              <a:lnSpc>
                <a:spcPct val="90000"/>
              </a:lnSpc>
              <a:buSzPct val="85000"/>
              <a:buFont typeface="Wingdings" charset="2"/>
              <a:buChar char=""/>
            </a:pPr>
            <a:r>
              <a:rPr lang="en-US" sz="2000">
                <a:solidFill>
                  <a:srgbClr val="000000"/>
                </a:solidFill>
                <a:latin typeface="Trebuchet MS"/>
              </a:rPr>
              <a:t>Hygieeninen ja tasalaatuinen</a:t>
            </a:r>
            <a:endParaRPr/>
          </a:p>
          <a:p>
            <a:pPr lvl="1">
              <a:lnSpc>
                <a:spcPct val="100000"/>
              </a:lnSpc>
              <a:buSzPct val="85000"/>
              <a:buFont typeface="Wingdings" charset="2"/>
              <a:buChar char=""/>
            </a:pPr>
            <a:r>
              <a:rPr lang="en-US">
                <a:solidFill>
                  <a:srgbClr val="000000"/>
                </a:solidFill>
                <a:latin typeface="Trebuchet MS"/>
              </a:rPr>
              <a:t>Taudinaiheuttajat ja rikkakasvin siemenet tuhoutuvat suurimmaksi osin mädätyksessä</a:t>
            </a:r>
            <a:endParaRPr/>
          </a:p>
          <a:p>
            <a:pPr>
              <a:lnSpc>
                <a:spcPct val="90000"/>
              </a:lnSpc>
              <a:buSzPct val="85000"/>
              <a:buFont typeface="Wingdings" charset="2"/>
              <a:buChar char=""/>
            </a:pPr>
            <a:r>
              <a:rPr lang="en-US" sz="2000">
                <a:solidFill>
                  <a:srgbClr val="000000"/>
                </a:solidFill>
                <a:latin typeface="Trebuchet MS"/>
              </a:rPr>
              <a:t>Mädätysjäännöksen luomukelpoisuus riippuu syötteistä</a:t>
            </a:r>
            <a:endParaRPr/>
          </a:p>
        </p:txBody>
      </p:sp>
      <p:sp>
        <p:nvSpPr>
          <p:cNvPr id="93" name="CustomShape 4"/>
          <p:cNvSpPr/>
          <p:nvPr/>
        </p:nvSpPr>
        <p:spPr>
          <a:xfrm>
            <a:off x="11401560" y="6229800"/>
            <a:ext cx="456840" cy="456840"/>
          </a:xfrm>
          <a:prstGeom prst="ellipse">
            <a:avLst/>
          </a:prstGeom>
          <a:blipFill>
            <a:blip r:embed="rId2"/>
            <a:tile/>
          </a:blipFill>
          <a:ln w="25560">
            <a:noFill/>
          </a:ln>
        </p:spPr>
      </p:sp>
      <p:sp>
        <p:nvSpPr>
          <p:cNvPr id="94" name="CustomShape 5"/>
          <p:cNvSpPr/>
          <p:nvPr/>
        </p:nvSpPr>
        <p:spPr>
          <a:xfrm>
            <a:off x="11431080" y="6258960"/>
            <a:ext cx="398520" cy="398520"/>
          </a:xfrm>
          <a:prstGeom prst="ellipse">
            <a:avLst/>
          </a:prstGeom>
          <a:noFill/>
          <a:ln w="12600">
            <a:solidFill>
              <a:srgbClr val="ffffff"/>
            </a:solidFill>
            <a:round/>
          </a:ln>
        </p:spPr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</p:sp>
      <p:sp>
        <p:nvSpPr>
          <p:cNvPr id="96" name="CustomShape 2"/>
          <p:cNvSpPr/>
          <p:nvPr/>
        </p:nvSpPr>
        <p:spPr>
          <a:xfrm>
            <a:off x="984600" y="464040"/>
            <a:ext cx="10222560" cy="80280"/>
          </a:xfrm>
          <a:prstGeom prst="rect">
            <a:avLst/>
          </a:prstGeom>
          <a:blipFill>
            <a:blip r:embed="rId1"/>
            <a:tile/>
          </a:blipFill>
          <a:ln w="12600">
            <a:noFill/>
          </a:ln>
        </p:spPr>
      </p:sp>
      <p:sp>
        <p:nvSpPr>
          <p:cNvPr id="97" name="CustomShape 3"/>
          <p:cNvSpPr/>
          <p:nvPr/>
        </p:nvSpPr>
        <p:spPr>
          <a:xfrm>
            <a:off x="984600" y="601920"/>
            <a:ext cx="10222560" cy="1385640"/>
          </a:xfrm>
          <a:prstGeom prst="rect">
            <a:avLst/>
          </a:prstGeom>
          <a:noFill/>
          <a:ln w="12600">
            <a:noFill/>
          </a:ln>
        </p:spPr>
      </p:sp>
      <p:sp>
        <p:nvSpPr>
          <p:cNvPr id="98" name="CustomShape 4"/>
          <p:cNvSpPr/>
          <p:nvPr/>
        </p:nvSpPr>
        <p:spPr>
          <a:xfrm>
            <a:off x="984600" y="2038680"/>
            <a:ext cx="10222560" cy="80280"/>
          </a:xfrm>
          <a:prstGeom prst="rect">
            <a:avLst/>
          </a:prstGeom>
          <a:blipFill>
            <a:blip r:embed="rId2"/>
            <a:tile/>
          </a:blipFill>
          <a:ln w="12600">
            <a:noFill/>
          </a:ln>
        </p:spPr>
      </p:sp>
      <p:sp>
        <p:nvSpPr>
          <p:cNvPr id="99" name="TextShape 5"/>
          <p:cNvSpPr txBox="1"/>
          <p:nvPr/>
        </p:nvSpPr>
        <p:spPr>
          <a:xfrm>
            <a:off x="1069920" y="484560"/>
            <a:ext cx="10058040" cy="1608840"/>
          </a:xfrm>
          <a:prstGeom prst="rect">
            <a:avLst/>
          </a:prstGeom>
        </p:spPr>
        <p:txBody>
          <a:bodyPr anchor="ctr"/>
          <a:p>
            <a:pPr>
              <a:lnSpc>
                <a:spcPct val="90000"/>
              </a:lnSpc>
            </a:pPr>
            <a:r>
              <a:rPr b="1" lang="en-US" sz="4800">
                <a:latin typeface="Georgia"/>
              </a:rPr>
              <a:t>Maatilamittakaavan laitokset</a:t>
            </a:r>
            <a:endParaRPr/>
          </a:p>
        </p:txBody>
      </p:sp>
      <p:sp>
        <p:nvSpPr>
          <p:cNvPr id="100" name="TextShape 6"/>
          <p:cNvSpPr txBox="1"/>
          <p:nvPr/>
        </p:nvSpPr>
        <p:spPr>
          <a:xfrm>
            <a:off x="1069920" y="2320560"/>
            <a:ext cx="10058040" cy="3851280"/>
          </a:xfrm>
          <a:prstGeom prst="rect">
            <a:avLst/>
          </a:prstGeom>
        </p:spPr>
        <p:txBody>
          <a:bodyPr/>
          <a:p>
            <a:pPr>
              <a:lnSpc>
                <a:spcPct val="90000"/>
              </a:lnSpc>
              <a:buSzPct val="85000"/>
              <a:buFont typeface="Wingdings" charset="2"/>
              <a:buChar char=""/>
            </a:pPr>
            <a:r>
              <a:rPr lang="en-US" sz="2000">
                <a:solidFill>
                  <a:srgbClr val="000000"/>
                </a:solidFill>
                <a:latin typeface="Trebuchet MS"/>
              </a:rPr>
              <a:t>Maatilamittakaavan laitosten syötteinä maatilalla syntyvät sivuvirrat</a:t>
            </a:r>
            <a:endParaRPr/>
          </a:p>
          <a:p>
            <a:pPr lvl="1">
              <a:lnSpc>
                <a:spcPct val="100000"/>
              </a:lnSpc>
              <a:buSzPct val="85000"/>
              <a:buFont typeface="Wingdings" charset="2"/>
              <a:buChar char=""/>
            </a:pPr>
            <a:r>
              <a:rPr lang="en-US">
                <a:solidFill>
                  <a:srgbClr val="000000"/>
                </a:solidFill>
                <a:latin typeface="Trebuchet MS"/>
              </a:rPr>
              <a:t>Lannat, ylijäämä- ja pilaantuneet rehut, olki jne…</a:t>
            </a:r>
            <a:endParaRPr/>
          </a:p>
          <a:p>
            <a:pPr>
              <a:lnSpc>
                <a:spcPct val="90000"/>
              </a:lnSpc>
              <a:buSzPct val="85000"/>
              <a:buFont typeface="Wingdings" charset="2"/>
              <a:buChar char=""/>
            </a:pPr>
            <a:r>
              <a:rPr lang="en-US" sz="2000">
                <a:solidFill>
                  <a:srgbClr val="000000"/>
                </a:solidFill>
                <a:latin typeface="Trebuchet MS"/>
              </a:rPr>
              <a:t>Mädättäminen muokkaa ravinteiden muotoa kasveille paremmin käytettävissä olevaan muotoon</a:t>
            </a:r>
            <a:endParaRPr/>
          </a:p>
          <a:p>
            <a:pPr lvl="1">
              <a:lnSpc>
                <a:spcPct val="100000"/>
              </a:lnSpc>
              <a:buSzPct val="85000"/>
              <a:buFont typeface="Wingdings" charset="2"/>
              <a:buChar char=""/>
            </a:pPr>
            <a:r>
              <a:rPr lang="en-US">
                <a:solidFill>
                  <a:srgbClr val="000000"/>
                </a:solidFill>
                <a:latin typeface="Trebuchet MS"/>
              </a:rPr>
              <a:t>Liukoisen typen määrä nousee</a:t>
            </a:r>
            <a:endParaRPr/>
          </a:p>
          <a:p>
            <a:pPr lvl="1">
              <a:lnSpc>
                <a:spcPct val="100000"/>
              </a:lnSpc>
              <a:buSzPct val="85000"/>
              <a:buFont typeface="Wingdings" charset="2"/>
              <a:buChar char=""/>
            </a:pPr>
            <a:r>
              <a:rPr lang="en-US">
                <a:solidFill>
                  <a:srgbClr val="000000"/>
                </a:solidFill>
                <a:latin typeface="Trebuchet MS"/>
              </a:rPr>
              <a:t>Vesiliukoisen fosforin määrä nousee</a:t>
            </a:r>
            <a:endParaRPr/>
          </a:p>
          <a:p>
            <a:pPr>
              <a:lnSpc>
                <a:spcPct val="90000"/>
              </a:lnSpc>
              <a:buSzPct val="85000"/>
              <a:buFont typeface="Wingdings" charset="2"/>
              <a:buChar char=""/>
            </a:pPr>
            <a:r>
              <a:rPr lang="en-US" sz="2000">
                <a:solidFill>
                  <a:srgbClr val="000000"/>
                </a:solidFill>
                <a:latin typeface="Trebuchet MS"/>
              </a:rPr>
              <a:t>Osa syötteen sisältämästä orgaanisesta aineesta hajoaa biokaasuprosessissa mikrobitoiminnan seurauksena</a:t>
            </a:r>
            <a:endParaRPr/>
          </a:p>
          <a:p>
            <a:pPr lvl="1">
              <a:lnSpc>
                <a:spcPct val="100000"/>
              </a:lnSpc>
              <a:buSzPct val="85000"/>
              <a:buFont typeface="Wingdings" charset="2"/>
              <a:buChar char=""/>
            </a:pPr>
            <a:r>
              <a:rPr lang="en-US">
                <a:solidFill>
                  <a:srgbClr val="000000"/>
                </a:solidFill>
                <a:latin typeface="Trebuchet MS"/>
              </a:rPr>
              <a:t>Kokonaismassan vähenemä alentaa varastointi- ja kuljetuskustannuksia</a:t>
            </a:r>
            <a:endParaRPr/>
          </a:p>
          <a:p>
            <a:pPr lvl="1">
              <a:lnSpc>
                <a:spcPct val="100000"/>
              </a:lnSpc>
              <a:buSzPct val="85000"/>
              <a:buFont typeface="Wingdings" charset="2"/>
              <a:buChar char=""/>
            </a:pPr>
            <a:r>
              <a:rPr lang="en-US">
                <a:solidFill>
                  <a:srgbClr val="000000"/>
                </a:solidFill>
                <a:latin typeface="Trebuchet MS"/>
              </a:rPr>
              <a:t>Mädätysjäännöksen viskositeetti on pienempi kuin raakalannan</a:t>
            </a:r>
            <a:endParaRPr/>
          </a:p>
          <a:p>
            <a:pPr lvl="1">
              <a:lnSpc>
                <a:spcPct val="100000"/>
              </a:lnSpc>
              <a:buSzPct val="85000"/>
              <a:buFont typeface="Wingdings" charset="2"/>
              <a:buChar char=""/>
            </a:pPr>
            <a:r>
              <a:rPr lang="en-US">
                <a:solidFill>
                  <a:srgbClr val="000000"/>
                </a:solidFill>
                <a:latin typeface="Trebuchet MS"/>
              </a:rPr>
              <a:t>Orgaaninen aine on pysyvämmässä muodossa</a:t>
            </a:r>
            <a:endParaRPr/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ustomShape 1"/>
          <p:cNvSpPr/>
          <p:nvPr/>
        </p:nvSpPr>
        <p:spPr>
          <a:xfrm>
            <a:off x="0" y="0"/>
            <a:ext cx="7544880" cy="6857640"/>
          </a:xfrm>
          <a:prstGeom prst="rect">
            <a:avLst/>
          </a:prstGeom>
          <a:noFill/>
          <a:ln w="12600">
            <a:noFill/>
          </a:ln>
        </p:spPr>
      </p:sp>
      <p:sp>
        <p:nvSpPr>
          <p:cNvPr id="102" name="TextShape 2"/>
          <p:cNvSpPr txBox="1"/>
          <p:nvPr/>
        </p:nvSpPr>
        <p:spPr>
          <a:xfrm>
            <a:off x="382320" y="484560"/>
            <a:ext cx="7033680" cy="1608840"/>
          </a:xfrm>
          <a:prstGeom prst="rect">
            <a:avLst/>
          </a:prstGeom>
        </p:spPr>
        <p:txBody>
          <a:bodyPr anchor="ctr"/>
          <a:p>
            <a:pPr>
              <a:lnSpc>
                <a:spcPct val="90000"/>
              </a:lnSpc>
            </a:pPr>
            <a:r>
              <a:rPr b="1" lang="en-US" sz="4800">
                <a:latin typeface="Georgia"/>
              </a:rPr>
              <a:t>Maatilamittakaavan laitokset</a:t>
            </a:r>
            <a:endParaRPr/>
          </a:p>
        </p:txBody>
      </p:sp>
      <p:sp>
        <p:nvSpPr>
          <p:cNvPr id="103" name="TextShape 3"/>
          <p:cNvSpPr txBox="1"/>
          <p:nvPr/>
        </p:nvSpPr>
        <p:spPr>
          <a:xfrm>
            <a:off x="382320" y="2121480"/>
            <a:ext cx="6743520" cy="4050360"/>
          </a:xfrm>
          <a:prstGeom prst="rect">
            <a:avLst/>
          </a:prstGeom>
        </p:spPr>
        <p:txBody>
          <a:bodyPr/>
          <a:p>
            <a:pPr>
              <a:lnSpc>
                <a:spcPct val="90000"/>
              </a:lnSpc>
              <a:buSzPct val="85000"/>
              <a:buFont typeface="Wingdings" charset="2"/>
              <a:buChar char=""/>
            </a:pPr>
            <a:r>
              <a:rPr lang="en-US">
                <a:solidFill>
                  <a:srgbClr val="000000"/>
                </a:solidFill>
                <a:latin typeface="Trebuchet MS"/>
              </a:rPr>
              <a:t>Maatilamittakaavan laitoksissa mädätysjäännös yleensä käytetään sellaisenaan</a:t>
            </a:r>
            <a:endParaRPr/>
          </a:p>
          <a:p>
            <a:pPr>
              <a:lnSpc>
                <a:spcPct val="90000"/>
              </a:lnSpc>
              <a:buSzPct val="85000"/>
              <a:buFont typeface="Wingdings" charset="2"/>
              <a:buChar char=""/>
            </a:pPr>
            <a:r>
              <a:rPr lang="en-US">
                <a:solidFill>
                  <a:srgbClr val="000000"/>
                </a:solidFill>
                <a:latin typeface="Trebuchet MS"/>
              </a:rPr>
              <a:t>Myös kiinto- ja nestejakeen erottaminen separoimalla</a:t>
            </a:r>
            <a:endParaRPr/>
          </a:p>
          <a:p>
            <a:pPr>
              <a:lnSpc>
                <a:spcPct val="90000"/>
              </a:lnSpc>
              <a:buSzPct val="85000"/>
              <a:buFont typeface="Wingdings" charset="2"/>
              <a:buChar char=""/>
            </a:pPr>
            <a:r>
              <a:rPr lang="en-US">
                <a:solidFill>
                  <a:srgbClr val="000000"/>
                </a:solidFill>
                <a:latin typeface="Trebuchet MS"/>
              </a:rPr>
              <a:t>Separoinnin tavoitteena mahdollisimman suuri osa typestä nestejakeeseen ja fosforista kiintojakeeseen</a:t>
            </a:r>
            <a:endParaRPr/>
          </a:p>
          <a:p>
            <a:pPr lvl="1">
              <a:lnSpc>
                <a:spcPct val="100000"/>
              </a:lnSpc>
              <a:buSzPct val="85000"/>
              <a:buFont typeface="Wingdings" charset="2"/>
              <a:buChar char=""/>
            </a:pPr>
            <a:r>
              <a:rPr lang="en-US">
                <a:solidFill>
                  <a:srgbClr val="000000"/>
                </a:solidFill>
                <a:latin typeface="Trebuchet MS"/>
              </a:rPr>
              <a:t>Logistiikkakustannukset -&gt; nestejae lähipelloille, kuivajakeen kuljettaminen pidemmälle</a:t>
            </a:r>
            <a:endParaRPr/>
          </a:p>
          <a:p>
            <a:pPr lvl="1">
              <a:lnSpc>
                <a:spcPct val="100000"/>
              </a:lnSpc>
              <a:buSzPct val="85000"/>
              <a:buFont typeface="Wingdings" charset="2"/>
              <a:buChar char=""/>
            </a:pPr>
            <a:r>
              <a:rPr lang="en-US">
                <a:solidFill>
                  <a:srgbClr val="000000"/>
                </a:solidFill>
                <a:latin typeface="Trebuchet MS"/>
              </a:rPr>
              <a:t>Enemmän liukoista typpeä nitraattiasetuksen rajoissa</a:t>
            </a:r>
            <a:endParaRPr/>
          </a:p>
          <a:p>
            <a:pPr lvl="1">
              <a:lnSpc>
                <a:spcPct val="100000"/>
              </a:lnSpc>
              <a:buSzPct val="85000"/>
              <a:buFont typeface="Wingdings" charset="2"/>
              <a:buChar char=""/>
            </a:pPr>
            <a:r>
              <a:rPr lang="en-US">
                <a:solidFill>
                  <a:srgbClr val="000000"/>
                </a:solidFill>
                <a:latin typeface="Trebuchet MS"/>
              </a:rPr>
              <a:t>Enemmän liukoista typpeä ympäristökorvausjärjestelmän fosforirajoituksen rajoissa</a:t>
            </a:r>
            <a:endParaRPr/>
          </a:p>
        </p:txBody>
      </p:sp>
      <p:pic>
        <p:nvPicPr>
          <p:cNvPr id="104" name="Kuva 4" descr=""/>
          <p:cNvPicPr/>
          <p:nvPr/>
        </p:nvPicPr>
        <p:blipFill>
          <a:blip r:embed="rId1"/>
          <a:srcRect l="109166" t="0" r="146388" b="0"/>
          <a:stretch>
            <a:fillRect/>
          </a:stretch>
        </p:blipFill>
        <p:spPr>
          <a:xfrm>
            <a:off x="7545240" y="0"/>
            <a:ext cx="4646520" cy="6857640"/>
          </a:xfrm>
          <a:prstGeom prst="rect">
            <a:avLst/>
          </a:prstGeom>
          <a:ln>
            <a:noFill/>
          </a:ln>
        </p:spPr>
      </p:pic>
      <p:sp>
        <p:nvSpPr>
          <p:cNvPr id="105" name="CustomShape 4"/>
          <p:cNvSpPr/>
          <p:nvPr/>
        </p:nvSpPr>
        <p:spPr>
          <a:xfrm>
            <a:off x="11401560" y="6229800"/>
            <a:ext cx="456840" cy="456840"/>
          </a:xfrm>
          <a:prstGeom prst="ellipse">
            <a:avLst/>
          </a:prstGeom>
          <a:blipFill>
            <a:blip r:embed="rId2"/>
            <a:tile/>
          </a:blipFill>
          <a:ln w="25560">
            <a:noFill/>
          </a:ln>
        </p:spPr>
      </p:sp>
      <p:sp>
        <p:nvSpPr>
          <p:cNvPr id="106" name="CustomShape 5"/>
          <p:cNvSpPr/>
          <p:nvPr/>
        </p:nvSpPr>
        <p:spPr>
          <a:xfrm>
            <a:off x="11431080" y="6258960"/>
            <a:ext cx="398520" cy="398520"/>
          </a:xfrm>
          <a:prstGeom prst="ellipse">
            <a:avLst/>
          </a:prstGeom>
          <a:noFill/>
          <a:ln w="12600">
            <a:solidFill>
              <a:srgbClr val="ffffff"/>
            </a:solidFill>
            <a:round/>
          </a:ln>
        </p:spPr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Shape 1"/>
          <p:cNvSpPr txBox="1"/>
          <p:nvPr/>
        </p:nvSpPr>
        <p:spPr>
          <a:xfrm>
            <a:off x="1069920" y="484560"/>
            <a:ext cx="10058040" cy="1608840"/>
          </a:xfrm>
          <a:prstGeom prst="rect">
            <a:avLst/>
          </a:prstGeom>
        </p:spPr>
        <p:txBody>
          <a:bodyPr anchor="ctr"/>
          <a:p>
            <a:pPr>
              <a:lnSpc>
                <a:spcPct val="90000"/>
              </a:lnSpc>
            </a:pPr>
            <a:r>
              <a:rPr b="1" lang="en-US" sz="4800">
                <a:latin typeface="Georgia"/>
              </a:rPr>
              <a:t>Yhteiskäsittelylaitokset</a:t>
            </a:r>
            <a:endParaRPr/>
          </a:p>
        </p:txBody>
      </p:sp>
      <p:sp>
        <p:nvSpPr>
          <p:cNvPr id="108" name="TextShape 2"/>
          <p:cNvSpPr txBox="1"/>
          <p:nvPr/>
        </p:nvSpPr>
        <p:spPr>
          <a:xfrm>
            <a:off x="1069920" y="2121480"/>
            <a:ext cx="10058040" cy="4050360"/>
          </a:xfrm>
          <a:prstGeom prst="rect">
            <a:avLst/>
          </a:prstGeom>
        </p:spPr>
        <p:txBody>
          <a:bodyPr/>
          <a:p>
            <a:pPr>
              <a:lnSpc>
                <a:spcPct val="90000"/>
              </a:lnSpc>
              <a:buSzPct val="85000"/>
              <a:buFont typeface="Wingdings" charset="2"/>
              <a:buChar char=""/>
            </a:pPr>
            <a:r>
              <a:rPr lang="en-US" sz="2000">
                <a:solidFill>
                  <a:srgbClr val="000000"/>
                </a:solidFill>
                <a:latin typeface="Trebuchet MS"/>
              </a:rPr>
              <a:t>Yhteiskäsittelylaitosten syötepohjana esimerkiksi useamman maatilan sivuvirrat</a:t>
            </a:r>
            <a:endParaRPr/>
          </a:p>
          <a:p>
            <a:pPr>
              <a:lnSpc>
                <a:spcPct val="90000"/>
              </a:lnSpc>
              <a:buSzPct val="85000"/>
              <a:buFont typeface="Wingdings" charset="2"/>
              <a:buChar char=""/>
            </a:pPr>
            <a:r>
              <a:rPr lang="en-US" sz="2000">
                <a:solidFill>
                  <a:srgbClr val="000000"/>
                </a:solidFill>
                <a:latin typeface="Trebuchet MS"/>
              </a:rPr>
              <a:t>Isommassa laitoksessa myös mädätysjäännöksen määrä on suurempi</a:t>
            </a:r>
            <a:endParaRPr/>
          </a:p>
          <a:p>
            <a:pPr lvl="1">
              <a:lnSpc>
                <a:spcPct val="100000"/>
              </a:lnSpc>
              <a:buSzPct val="85000"/>
              <a:buFont typeface="Wingdings" charset="2"/>
              <a:buChar char=""/>
            </a:pPr>
            <a:r>
              <a:rPr lang="en-US">
                <a:solidFill>
                  <a:srgbClr val="000000"/>
                </a:solidFill>
                <a:latin typeface="Trebuchet MS"/>
              </a:rPr>
              <a:t>Separointi varastoinnin ja levityksen kannalta järkevää</a:t>
            </a:r>
            <a:endParaRPr/>
          </a:p>
          <a:p>
            <a:pPr>
              <a:lnSpc>
                <a:spcPct val="90000"/>
              </a:lnSpc>
              <a:buSzPct val="85000"/>
              <a:buFont typeface="Wingdings" charset="2"/>
              <a:buChar char=""/>
            </a:pPr>
            <a:r>
              <a:rPr lang="en-US" sz="2000">
                <a:solidFill>
                  <a:srgbClr val="000000"/>
                </a:solidFill>
                <a:latin typeface="Trebuchet MS"/>
              </a:rPr>
              <a:t>Jo laitoksen suunnitteluvaiheessa on kiinnitettävä huomiota logistiikkaan ja alueen ravinnetaseeseen</a:t>
            </a:r>
            <a:endParaRPr/>
          </a:p>
          <a:p>
            <a:pPr>
              <a:lnSpc>
                <a:spcPct val="90000"/>
              </a:lnSpc>
              <a:buSzPct val="85000"/>
              <a:buFont typeface="Wingdings" charset="2"/>
              <a:buChar char=""/>
            </a:pPr>
            <a:r>
              <a:rPr lang="en-US" sz="2000">
                <a:solidFill>
                  <a:srgbClr val="000000"/>
                </a:solidFill>
                <a:latin typeface="Trebuchet MS"/>
              </a:rPr>
              <a:t>Jos mädätysjäännöstä luovutetaan tai myydään lannoitteeksi ns. ulkopuolisille, on lannoitteen täytettävä lannoitevalmistelainsäädännön asettamat kriteerit</a:t>
            </a:r>
            <a:endParaRPr/>
          </a:p>
          <a:p>
            <a:pPr lvl="1">
              <a:lnSpc>
                <a:spcPct val="100000"/>
              </a:lnSpc>
              <a:buSzPct val="85000"/>
              <a:buFont typeface="Wingdings" charset="2"/>
              <a:buChar char=""/>
            </a:pPr>
            <a:r>
              <a:rPr lang="en-US">
                <a:solidFill>
                  <a:srgbClr val="000000"/>
                </a:solidFill>
                <a:latin typeface="Trebuchet MS"/>
              </a:rPr>
              <a:t>Ks. </a:t>
            </a:r>
            <a:r>
              <a:rPr lang="en-US" u="sng">
                <a:solidFill>
                  <a:srgbClr val="f7b615"/>
                </a:solidFill>
                <a:latin typeface="Trebuchet MS"/>
              </a:rPr>
              <a:t>Maa- ja metsätalousministeriö: Lannoitevalmisteet</a:t>
            </a:r>
            <a:endParaRPr/>
          </a:p>
          <a:p>
            <a:pPr lvl="1">
              <a:lnSpc>
                <a:spcPct val="100000"/>
              </a:lnSpc>
              <a:buSzPct val="85000"/>
              <a:buFont typeface="Wingdings" charset="2"/>
              <a:buChar char=""/>
            </a:pPr>
            <a:r>
              <a:rPr lang="en-US">
                <a:solidFill>
                  <a:srgbClr val="000000"/>
                </a:solidFill>
                <a:latin typeface="Trebuchet MS"/>
              </a:rPr>
              <a:t>Tavoitteena on taata käyttäjille turvallinen ja asianmukainen lannoitevalmiste</a:t>
            </a:r>
            <a:endParaRPr/>
          </a:p>
          <a:p>
            <a:pPr>
              <a:lnSpc>
                <a:spcPct val="90000"/>
              </a:lnSpc>
            </a:pPr>
            <a:endParaRPr/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Shape 1"/>
          <p:cNvSpPr txBox="1"/>
          <p:nvPr/>
        </p:nvSpPr>
        <p:spPr>
          <a:xfrm>
            <a:off x="1069920" y="484560"/>
            <a:ext cx="10058040" cy="1608840"/>
          </a:xfrm>
          <a:prstGeom prst="rect">
            <a:avLst/>
          </a:prstGeom>
        </p:spPr>
        <p:txBody>
          <a:bodyPr anchor="ctr"/>
          <a:p>
            <a:pPr>
              <a:lnSpc>
                <a:spcPct val="90000"/>
              </a:lnSpc>
            </a:pPr>
            <a:r>
              <a:rPr b="1" lang="en-US" sz="4800">
                <a:latin typeface="Georgia"/>
              </a:rPr>
              <a:t>Isot biokaasulaitokset</a:t>
            </a:r>
            <a:endParaRPr/>
          </a:p>
        </p:txBody>
      </p:sp>
      <p:sp>
        <p:nvSpPr>
          <p:cNvPr id="110" name="TextShape 2"/>
          <p:cNvSpPr txBox="1"/>
          <p:nvPr/>
        </p:nvSpPr>
        <p:spPr>
          <a:xfrm>
            <a:off x="1069920" y="2121480"/>
            <a:ext cx="10058040" cy="4050360"/>
          </a:xfrm>
          <a:prstGeom prst="rect">
            <a:avLst/>
          </a:prstGeom>
        </p:spPr>
        <p:txBody>
          <a:bodyPr/>
          <a:p>
            <a:pPr>
              <a:lnSpc>
                <a:spcPct val="90000"/>
              </a:lnSpc>
              <a:buSzPct val="85000"/>
              <a:buFont typeface="Wingdings" charset="2"/>
              <a:buChar char=""/>
            </a:pPr>
            <a:r>
              <a:rPr lang="en-US" sz="2000">
                <a:solidFill>
                  <a:srgbClr val="000000"/>
                </a:solidFill>
                <a:latin typeface="Trebuchet MS"/>
              </a:rPr>
              <a:t>Isot biokaasulaitokset vastaanottavat ja käsittelevät esimerkiksi biojätteitä, teollisuuden orgaanisia sivuvirtoja, puhdistamolietteitä ym…</a:t>
            </a:r>
            <a:endParaRPr/>
          </a:p>
          <a:p>
            <a:pPr>
              <a:lnSpc>
                <a:spcPct val="90000"/>
              </a:lnSpc>
              <a:buSzPct val="85000"/>
              <a:buFont typeface="Wingdings" charset="2"/>
              <a:buChar char=""/>
            </a:pPr>
            <a:r>
              <a:rPr lang="en-US" sz="2000">
                <a:solidFill>
                  <a:srgbClr val="000000"/>
                </a:solidFill>
                <a:latin typeface="Trebuchet MS"/>
              </a:rPr>
              <a:t>Mädätysjäännös yleensä vähintään separoitua, myös kompostointi/rakeistus vaihtoehtoina</a:t>
            </a:r>
            <a:endParaRPr/>
          </a:p>
          <a:p>
            <a:pPr>
              <a:lnSpc>
                <a:spcPct val="90000"/>
              </a:lnSpc>
              <a:buSzPct val="85000"/>
              <a:buFont typeface="Wingdings" charset="2"/>
              <a:buChar char=""/>
            </a:pPr>
            <a:r>
              <a:rPr lang="en-US" sz="2000">
                <a:solidFill>
                  <a:srgbClr val="000000"/>
                </a:solidFill>
                <a:latin typeface="Trebuchet MS"/>
              </a:rPr>
              <a:t>Isoja biokaasulaitoksia mm.</a:t>
            </a:r>
            <a:endParaRPr/>
          </a:p>
          <a:p>
            <a:pPr lvl="1">
              <a:lnSpc>
                <a:spcPct val="100000"/>
              </a:lnSpc>
              <a:buSzPct val="85000"/>
              <a:buFont typeface="Wingdings" charset="2"/>
              <a:buChar char=""/>
            </a:pPr>
            <a:r>
              <a:rPr lang="en-US">
                <a:solidFill>
                  <a:srgbClr val="000000"/>
                </a:solidFill>
                <a:latin typeface="Trebuchet MS"/>
              </a:rPr>
              <a:t>Labio Oy, Lahti </a:t>
            </a:r>
            <a:r>
              <a:rPr lang="en-US" u="sng">
                <a:solidFill>
                  <a:srgbClr val="f7b615"/>
                </a:solidFill>
                <a:latin typeface="Trebuchet MS"/>
              </a:rPr>
              <a:t>http://www.labio.fi/</a:t>
            </a:r>
            <a:endParaRPr/>
          </a:p>
          <a:p>
            <a:pPr lvl="1">
              <a:lnSpc>
                <a:spcPct val="100000"/>
              </a:lnSpc>
              <a:buSzPct val="85000"/>
              <a:buFont typeface="Wingdings" charset="2"/>
              <a:buChar char=""/>
            </a:pPr>
            <a:r>
              <a:rPr lang="en-US">
                <a:solidFill>
                  <a:srgbClr val="000000"/>
                </a:solidFill>
                <a:latin typeface="Trebuchet MS"/>
              </a:rPr>
              <a:t>Gasum Oy:n biokaasulaitokset </a:t>
            </a:r>
            <a:r>
              <a:rPr lang="en-US" u="sng">
                <a:solidFill>
                  <a:srgbClr val="f7b615"/>
                </a:solidFill>
                <a:latin typeface="Trebuchet MS"/>
              </a:rPr>
              <a:t>Gasum</a:t>
            </a:r>
            <a:r>
              <a:rPr lang="en-US" u="sng">
                <a:solidFill>
                  <a:srgbClr val="f7b615"/>
                </a:solidFill>
                <a:latin typeface="Trebuchet MS"/>
              </a:rPr>
              <a:t> Oy - biokaasulaitokset</a:t>
            </a:r>
            <a:endParaRPr/>
          </a:p>
          <a:p>
            <a:pPr lvl="1">
              <a:lnSpc>
                <a:spcPct val="100000"/>
              </a:lnSpc>
              <a:buSzPct val="85000"/>
              <a:buFont typeface="Wingdings" charset="2"/>
              <a:buChar char=""/>
            </a:pPr>
            <a:r>
              <a:rPr lang="en-US">
                <a:solidFill>
                  <a:srgbClr val="000000"/>
                </a:solidFill>
                <a:latin typeface="Trebuchet MS"/>
              </a:rPr>
              <a:t>EnvorGroup, Forssa </a:t>
            </a:r>
            <a:r>
              <a:rPr lang="en-US" u="sng">
                <a:solidFill>
                  <a:srgbClr val="f7b615"/>
                </a:solidFill>
                <a:latin typeface="Trebuchet MS"/>
              </a:rPr>
              <a:t>https://envor.fi/biokaasulaitos/</a:t>
            </a:r>
            <a:endParaRPr/>
          </a:p>
          <a:p>
            <a:pPr>
              <a:lnSpc>
                <a:spcPct val="90000"/>
              </a:lnSpc>
              <a:buSzPct val="85000"/>
              <a:buFont typeface="Wingdings" charset="2"/>
              <a:buChar char=""/>
            </a:pPr>
            <a:r>
              <a:rPr lang="en-US" sz="2000">
                <a:solidFill>
                  <a:srgbClr val="000000"/>
                </a:solidFill>
                <a:latin typeface="Trebuchet MS"/>
              </a:rPr>
              <a:t>Esimerkiksi Soilfood tarjoaa kierrätyslannoitteisiin pohjautuvia ratkaisuja (</a:t>
            </a:r>
            <a:r>
              <a:rPr lang="en-US" sz="2000" u="sng">
                <a:solidFill>
                  <a:srgbClr val="f7b615"/>
                </a:solidFill>
                <a:latin typeface="Trebuchet MS"/>
              </a:rPr>
              <a:t>https://www.soilfood.fi/</a:t>
            </a:r>
            <a:r>
              <a:rPr lang="en-US" sz="2000">
                <a:solidFill>
                  <a:srgbClr val="000000"/>
                </a:solidFill>
                <a:latin typeface="Trebuchet MS"/>
              </a:rPr>
              <a:t>)</a:t>
            </a:r>
            <a:endParaRPr/>
          </a:p>
          <a:p>
            <a:pPr>
              <a:lnSpc>
                <a:spcPct val="90000"/>
              </a:lnSpc>
            </a:pPr>
            <a:endParaRPr/>
          </a:p>
        </p:txBody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extShape 1"/>
          <p:cNvSpPr txBox="1"/>
          <p:nvPr/>
        </p:nvSpPr>
        <p:spPr>
          <a:xfrm>
            <a:off x="1069920" y="484560"/>
            <a:ext cx="10058040" cy="1608840"/>
          </a:xfrm>
          <a:prstGeom prst="rect">
            <a:avLst/>
          </a:prstGeom>
        </p:spPr>
        <p:txBody>
          <a:bodyPr anchor="ctr"/>
          <a:p>
            <a:pPr>
              <a:lnSpc>
                <a:spcPct val="90000"/>
              </a:lnSpc>
            </a:pPr>
            <a:r>
              <a:rPr b="1" lang="en-US" sz="4800">
                <a:latin typeface="Georgia"/>
              </a:rPr>
              <a:t>Yhteenveto</a:t>
            </a:r>
            <a:endParaRPr/>
          </a:p>
        </p:txBody>
      </p:sp>
      <p:sp>
        <p:nvSpPr>
          <p:cNvPr id="112" name="TextShape 2"/>
          <p:cNvSpPr txBox="1"/>
          <p:nvPr/>
        </p:nvSpPr>
        <p:spPr>
          <a:xfrm>
            <a:off x="1069920" y="2121480"/>
            <a:ext cx="10058040" cy="4050360"/>
          </a:xfrm>
          <a:prstGeom prst="rect">
            <a:avLst/>
          </a:prstGeom>
        </p:spPr>
        <p:txBody>
          <a:bodyPr/>
          <a:p>
            <a:pPr>
              <a:lnSpc>
                <a:spcPct val="90000"/>
              </a:lnSpc>
              <a:buSzPct val="85000"/>
              <a:buFont typeface="Wingdings" charset="2"/>
              <a:buChar char=""/>
            </a:pPr>
            <a:r>
              <a:rPr lang="en-US" sz="2000">
                <a:solidFill>
                  <a:srgbClr val="000000"/>
                </a:solidFill>
                <a:latin typeface="Trebuchet MS"/>
              </a:rPr>
              <a:t>Kiinnostus kierrätyslannoitteita kohtaan on kasvussa</a:t>
            </a:r>
            <a:endParaRPr/>
          </a:p>
          <a:p>
            <a:pPr lvl="1">
              <a:lnSpc>
                <a:spcPct val="100000"/>
              </a:lnSpc>
              <a:buSzPct val="85000"/>
              <a:buFont typeface="Wingdings" charset="2"/>
              <a:buChar char=""/>
            </a:pPr>
            <a:r>
              <a:rPr lang="en-US">
                <a:solidFill>
                  <a:srgbClr val="000000"/>
                </a:solidFill>
                <a:latin typeface="Trebuchet MS"/>
              </a:rPr>
              <a:t>Kierrätyslannoitteet käsittävät myös esim. Kompostit</a:t>
            </a:r>
            <a:endParaRPr/>
          </a:p>
          <a:p>
            <a:pPr>
              <a:lnSpc>
                <a:spcPct val="90000"/>
              </a:lnSpc>
              <a:buSzPct val="85000"/>
              <a:buFont typeface="Wingdings" charset="2"/>
              <a:buChar char=""/>
            </a:pPr>
            <a:r>
              <a:rPr lang="en-US" sz="2000">
                <a:solidFill>
                  <a:srgbClr val="000000"/>
                </a:solidFill>
                <a:latin typeface="Trebuchet MS"/>
              </a:rPr>
              <a:t>Menossa useampia hankkeita liittyen kierrätyslannoitteisiin, niiden käyttöön ja mahdollisuuksiin</a:t>
            </a:r>
            <a:endParaRPr/>
          </a:p>
          <a:p>
            <a:pPr lvl="1">
              <a:lnSpc>
                <a:spcPct val="100000"/>
              </a:lnSpc>
              <a:buSzPct val="85000"/>
              <a:buFont typeface="Wingdings" charset="2"/>
              <a:buChar char=""/>
            </a:pPr>
            <a:r>
              <a:rPr lang="en-US" u="sng">
                <a:solidFill>
                  <a:srgbClr val="f7b615"/>
                </a:solidFill>
                <a:latin typeface="Trebuchet MS"/>
              </a:rPr>
              <a:t>LARA Laaturavinnehanke</a:t>
            </a:r>
            <a:endParaRPr/>
          </a:p>
          <a:p>
            <a:pPr>
              <a:lnSpc>
                <a:spcPct val="90000"/>
              </a:lnSpc>
              <a:buSzPct val="85000"/>
              <a:buFont typeface="Wingdings" charset="2"/>
              <a:buChar char=""/>
            </a:pPr>
            <a:r>
              <a:rPr lang="en-US" sz="2000">
                <a:solidFill>
                  <a:srgbClr val="000000"/>
                </a:solidFill>
                <a:latin typeface="Trebuchet MS"/>
              </a:rPr>
              <a:t>Lisätietoa kierrätyslannoitteista</a:t>
            </a:r>
            <a:endParaRPr/>
          </a:p>
          <a:p>
            <a:pPr lvl="1">
              <a:lnSpc>
                <a:spcPct val="100000"/>
              </a:lnSpc>
              <a:buSzPct val="85000"/>
              <a:buFont typeface="Wingdings" charset="2"/>
              <a:buChar char=""/>
            </a:pPr>
            <a:r>
              <a:rPr lang="en-US" u="sng">
                <a:solidFill>
                  <a:srgbClr val="f7b615"/>
                </a:solidFill>
                <a:latin typeface="Trebuchet MS"/>
              </a:rPr>
              <a:t>Ympäristöministeriö - </a:t>
            </a:r>
            <a:r>
              <a:rPr lang="en-US" u="sng">
                <a:solidFill>
                  <a:srgbClr val="f7b615"/>
                </a:solidFill>
                <a:latin typeface="Trebuchet MS"/>
              </a:rPr>
              <a:t>RaKi</a:t>
            </a:r>
            <a:r>
              <a:rPr lang="en-US" u="sng">
                <a:solidFill>
                  <a:srgbClr val="f7b615"/>
                </a:solidFill>
                <a:latin typeface="Trebuchet MS"/>
              </a:rPr>
              <a:t>-hanke</a:t>
            </a:r>
            <a:endParaRPr/>
          </a:p>
          <a:p>
            <a:pPr lvl="1">
              <a:lnSpc>
                <a:spcPct val="100000"/>
              </a:lnSpc>
              <a:buSzPct val="85000"/>
              <a:buFont typeface="Wingdings" charset="2"/>
              <a:buChar char=""/>
            </a:pPr>
            <a:r>
              <a:rPr lang="en-US" u="sng">
                <a:solidFill>
                  <a:srgbClr val="f7b615"/>
                </a:solidFill>
                <a:latin typeface="Trebuchet MS"/>
              </a:rPr>
              <a:t>Luke - Kierrätyslannoitteilla ravinteiden kierrätys vauhtiin</a:t>
            </a:r>
            <a:endParaRPr/>
          </a:p>
          <a:p>
            <a:pPr lvl="1">
              <a:lnSpc>
                <a:spcPct val="100000"/>
              </a:lnSpc>
              <a:buSzPct val="85000"/>
              <a:buFont typeface="Wingdings" charset="2"/>
              <a:buChar char=""/>
            </a:pPr>
            <a:r>
              <a:rPr lang="en-US" u="sng">
                <a:solidFill>
                  <a:srgbClr val="f7b615"/>
                </a:solidFill>
                <a:latin typeface="Trebuchet MS"/>
              </a:rPr>
              <a:t>Luke - opas kierrätyslannoitevalmisteiden tuottajille</a:t>
            </a:r>
            <a:endParaRPr/>
          </a:p>
          <a:p>
            <a:pPr lvl="1">
              <a:lnSpc>
                <a:spcPct val="100000"/>
              </a:lnSpc>
              <a:buSzPct val="85000"/>
              <a:buFont typeface="Wingdings" charset="2"/>
              <a:buChar char=""/>
            </a:pPr>
            <a:r>
              <a:rPr lang="en-US" u="sng">
                <a:solidFill>
                  <a:srgbClr val="f7b615"/>
                </a:solidFill>
                <a:latin typeface="Trebuchet MS"/>
              </a:rPr>
              <a:t>BiKa</a:t>
            </a:r>
            <a:r>
              <a:rPr lang="en-US" u="sng">
                <a:solidFill>
                  <a:srgbClr val="f7b615"/>
                </a:solidFill>
                <a:latin typeface="Trebuchet MS"/>
              </a:rPr>
              <a:t>-hanke - Mädätysjäännöksen ominaisuudet, käsittely ja hyödyntäminen</a:t>
            </a:r>
            <a:endParaRPr/>
          </a:p>
        </p:txBody>
      </p:sp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CustomShape 1"/>
          <p:cNvSpPr/>
          <p:nvPr/>
        </p:nvSpPr>
        <p:spPr>
          <a:xfrm>
            <a:off x="4651560" y="0"/>
            <a:ext cx="7539840" cy="6857640"/>
          </a:xfrm>
          <a:prstGeom prst="rect">
            <a:avLst/>
          </a:prstGeom>
          <a:noFill/>
          <a:ln w="12600">
            <a:noFill/>
          </a:ln>
        </p:spPr>
      </p:sp>
      <p:sp>
        <p:nvSpPr>
          <p:cNvPr id="114" name="TextShape 2"/>
          <p:cNvSpPr txBox="1"/>
          <p:nvPr/>
        </p:nvSpPr>
        <p:spPr>
          <a:xfrm>
            <a:off x="4970160" y="484560"/>
            <a:ext cx="6729840" cy="1608840"/>
          </a:xfrm>
          <a:prstGeom prst="rect">
            <a:avLst/>
          </a:prstGeom>
        </p:spPr>
        <p:txBody>
          <a:bodyPr anchor="ctr"/>
          <a:p>
            <a:pPr>
              <a:lnSpc>
                <a:spcPct val="90000"/>
              </a:lnSpc>
            </a:pPr>
            <a:r>
              <a:rPr b="1" lang="en-US" sz="4400">
                <a:latin typeface="Georgia"/>
              </a:rPr>
              <a:t>Kiitos!</a:t>
            </a:r>
            <a:endParaRPr/>
          </a:p>
        </p:txBody>
      </p:sp>
      <p:pic>
        <p:nvPicPr>
          <p:cNvPr id="115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633960" y="1301040"/>
            <a:ext cx="3721680" cy="4265640"/>
          </a:xfrm>
          <a:prstGeom prst="rect">
            <a:avLst/>
          </a:prstGeom>
          <a:ln>
            <a:noFill/>
          </a:ln>
        </p:spPr>
      </p:pic>
      <p:sp>
        <p:nvSpPr>
          <p:cNvPr id="116" name="TextShape 3"/>
          <p:cNvSpPr txBox="1"/>
          <p:nvPr/>
        </p:nvSpPr>
        <p:spPr>
          <a:xfrm>
            <a:off x="4970160" y="2121480"/>
            <a:ext cx="6729840" cy="405036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Trebuchet MS"/>
              </a:rPr>
              <a:t>Liisa Stark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2000">
                <a:solidFill>
                  <a:srgbClr val="000000"/>
                </a:solidFill>
                <a:latin typeface="Trebuchet MS"/>
              </a:rPr>
              <a:t>liisa.stark@gmail.com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Trebuchet MS"/>
              </a:rPr>
              <a:t> </a:t>
            </a:r>
            <a:endParaRPr/>
          </a:p>
        </p:txBody>
      </p:sp>
      <p:sp>
        <p:nvSpPr>
          <p:cNvPr id="117" name="CustomShape 4"/>
          <p:cNvSpPr/>
          <p:nvPr/>
        </p:nvSpPr>
        <p:spPr>
          <a:xfrm>
            <a:off x="11401560" y="6229800"/>
            <a:ext cx="456840" cy="456840"/>
          </a:xfrm>
          <a:prstGeom prst="ellipse">
            <a:avLst/>
          </a:prstGeom>
          <a:blipFill>
            <a:blip r:embed="rId2"/>
            <a:tile/>
          </a:blipFill>
          <a:ln w="25560">
            <a:noFill/>
          </a:ln>
        </p:spPr>
      </p:sp>
      <p:sp>
        <p:nvSpPr>
          <p:cNvPr id="118" name="CustomShape 5"/>
          <p:cNvSpPr/>
          <p:nvPr/>
        </p:nvSpPr>
        <p:spPr>
          <a:xfrm>
            <a:off x="11431080" y="6258960"/>
            <a:ext cx="398520" cy="398520"/>
          </a:xfrm>
          <a:prstGeom prst="ellipse">
            <a:avLst/>
          </a:prstGeom>
          <a:noFill/>
          <a:ln w="12600">
            <a:solidFill>
              <a:srgbClr val="ffffff"/>
            </a:solidFill>
            <a:round/>
          </a:ln>
        </p:spPr>
      </p:sp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